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269" r:id="rId3"/>
    <p:sldId id="970" r:id="rId4"/>
    <p:sldId id="995" r:id="rId5"/>
    <p:sldId id="971" r:id="rId6"/>
    <p:sldId id="997" r:id="rId7"/>
    <p:sldId id="1005" r:id="rId8"/>
    <p:sldId id="1007" r:id="rId9"/>
    <p:sldId id="973" r:id="rId10"/>
    <p:sldId id="1004" r:id="rId11"/>
    <p:sldId id="975" r:id="rId12"/>
    <p:sldId id="989" r:id="rId13"/>
    <p:sldId id="976" r:id="rId14"/>
    <p:sldId id="981" r:id="rId15"/>
    <p:sldId id="1008" r:id="rId16"/>
    <p:sldId id="977" r:id="rId17"/>
    <p:sldId id="985" r:id="rId18"/>
    <p:sldId id="1000" r:id="rId19"/>
    <p:sldId id="1012" r:id="rId20"/>
    <p:sldId id="1013" r:id="rId21"/>
    <p:sldId id="979" r:id="rId22"/>
    <p:sldId id="991" r:id="rId23"/>
    <p:sldId id="992" r:id="rId24"/>
    <p:sldId id="1002" r:id="rId25"/>
    <p:sldId id="1003" r:id="rId26"/>
    <p:sldId id="987" r:id="rId27"/>
    <p:sldId id="1011" r:id="rId28"/>
    <p:sldId id="993" r:id="rId29"/>
    <p:sldId id="994" r:id="rId30"/>
    <p:sldId id="999" r:id="rId31"/>
    <p:sldId id="1001" r:id="rId32"/>
    <p:sldId id="1009" r:id="rId33"/>
    <p:sldId id="978" r:id="rId34"/>
    <p:sldId id="1010" r:id="rId35"/>
    <p:sldId id="980" r:id="rId36"/>
    <p:sldId id="983" r:id="rId37"/>
    <p:sldId id="9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3DED80-BB34-7FD5-7192-F1C26777DBD5}" name="Gao, Shanshan" initials="GS" userId="S::sgao@bnl.gov::9dcdc0c5-4fbe-49ea-97a8-f4c5590fbb9e" providerId="AD"/>
  <p188:author id="{E5D3C0A7-025E-F7AF-F21C-0C26E93DEE69}" name="Chen, Hucheng" initials="CH" userId="S::chc@bnl.gov::79e16722-12f2-420a-8a85-7efd5f2c7731" providerId="AD"/>
  <p188:author id="{BFEB36E8-635D-0CC8-B86E-E937CBA2F7CD}" name="Donohue, Jillian" initials="DJ" userId="S::jdonohue@bnl.gov::f5f152fb-63a0-4da8-b2fc-4c70fbdf3564" providerId="AD"/>
  <p188:author id="{3C71F5FE-77A9-7368-B592-BD3E7F270B0D}" name="Fried, Jack" initials="FJ" userId="S::jfried@bnl.gov::b362274d-cdfb-4bbe-8323-60c2822a44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22F"/>
    <a:srgbClr val="FFF2CC"/>
    <a:srgbClr val="579835"/>
    <a:srgbClr val="8BB1E9"/>
    <a:srgbClr val="FFFFFF"/>
    <a:srgbClr val="DFEBF8"/>
    <a:srgbClr val="D94747"/>
    <a:srgbClr val="6195E1"/>
    <a:srgbClr val="729FCF"/>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05EB9-BF13-4689-BE47-C5414CC90BC8}" v="5" dt="2023-12-19T23:04:00.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8303" autoAdjust="0"/>
  </p:normalViewPr>
  <p:slideViewPr>
    <p:cSldViewPr snapToGrid="0">
      <p:cViewPr varScale="1">
        <p:scale>
          <a:sx n="88" d="100"/>
          <a:sy n="88" d="100"/>
        </p:scale>
        <p:origin x="3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ohue, Jillian" userId="f5f152fb-63a0-4da8-b2fc-4c70fbdf3564" providerId="ADAL" clId="{34005EB9-BF13-4689-BE47-C5414CC90BC8}"/>
    <pc:docChg chg="undo custSel modSld sldOrd">
      <pc:chgData name="Donohue, Jillian" userId="f5f152fb-63a0-4da8-b2fc-4c70fbdf3564" providerId="ADAL" clId="{34005EB9-BF13-4689-BE47-C5414CC90BC8}" dt="2023-12-19T23:04:00.797" v="356"/>
      <pc:docMkLst>
        <pc:docMk/>
      </pc:docMkLst>
      <pc:sldChg chg="modSp mod">
        <pc:chgData name="Donohue, Jillian" userId="f5f152fb-63a0-4da8-b2fc-4c70fbdf3564" providerId="ADAL" clId="{34005EB9-BF13-4689-BE47-C5414CC90BC8}" dt="2023-12-19T19:12:12.182" v="277" actId="20577"/>
        <pc:sldMkLst>
          <pc:docMk/>
          <pc:sldMk cId="3807963863" sldId="973"/>
        </pc:sldMkLst>
        <pc:spChg chg="mod">
          <ac:chgData name="Donohue, Jillian" userId="f5f152fb-63a0-4da8-b2fc-4c70fbdf3564" providerId="ADAL" clId="{34005EB9-BF13-4689-BE47-C5414CC90BC8}" dt="2023-12-19T19:12:12.182" v="277" actId="20577"/>
          <ac:spMkLst>
            <pc:docMk/>
            <pc:sldMk cId="3807963863" sldId="973"/>
            <ac:spMk id="2" creationId="{7BFA779A-48C1-75E0-AA0C-D09DA55AD447}"/>
          </ac:spMkLst>
        </pc:spChg>
      </pc:sldChg>
      <pc:sldChg chg="addSp delSp modSp mod">
        <pc:chgData name="Donohue, Jillian" userId="f5f152fb-63a0-4da8-b2fc-4c70fbdf3564" providerId="ADAL" clId="{34005EB9-BF13-4689-BE47-C5414CC90BC8}" dt="2023-12-19T19:07:07.982" v="94" actId="20577"/>
        <pc:sldMkLst>
          <pc:docMk/>
          <pc:sldMk cId="4203432505" sldId="981"/>
        </pc:sldMkLst>
        <pc:spChg chg="add del mod">
          <ac:chgData name="Donohue, Jillian" userId="f5f152fb-63a0-4da8-b2fc-4c70fbdf3564" providerId="ADAL" clId="{34005EB9-BF13-4689-BE47-C5414CC90BC8}" dt="2023-12-19T19:07:07.982" v="94" actId="20577"/>
          <ac:spMkLst>
            <pc:docMk/>
            <pc:sldMk cId="4203432505" sldId="981"/>
            <ac:spMk id="2" creationId="{FBBBC8F8-F5D9-5ED9-5991-EE29072AC115}"/>
          </ac:spMkLst>
        </pc:spChg>
      </pc:sldChg>
      <pc:sldChg chg="modSp mod ord">
        <pc:chgData name="Donohue, Jillian" userId="f5f152fb-63a0-4da8-b2fc-4c70fbdf3564" providerId="ADAL" clId="{34005EB9-BF13-4689-BE47-C5414CC90BC8}" dt="2023-12-19T20:45:20.615" v="346" actId="1076"/>
        <pc:sldMkLst>
          <pc:docMk/>
          <pc:sldMk cId="1120536425" sldId="992"/>
        </pc:sldMkLst>
        <pc:grpChg chg="mod">
          <ac:chgData name="Donohue, Jillian" userId="f5f152fb-63a0-4da8-b2fc-4c70fbdf3564" providerId="ADAL" clId="{34005EB9-BF13-4689-BE47-C5414CC90BC8}" dt="2023-12-19T20:45:20.615" v="346" actId="1076"/>
          <ac:grpSpMkLst>
            <pc:docMk/>
            <pc:sldMk cId="1120536425" sldId="992"/>
            <ac:grpSpMk id="2" creationId="{51B8F11D-AB18-9F14-1F5F-AC6F7275756E}"/>
          </ac:grpSpMkLst>
        </pc:grpChg>
      </pc:sldChg>
      <pc:sldChg chg="ord">
        <pc:chgData name="Donohue, Jillian" userId="f5f152fb-63a0-4da8-b2fc-4c70fbdf3564" providerId="ADAL" clId="{34005EB9-BF13-4689-BE47-C5414CC90BC8}" dt="2023-12-19T19:14:37.859" v="279"/>
        <pc:sldMkLst>
          <pc:docMk/>
          <pc:sldMk cId="3691459158" sldId="1001"/>
        </pc:sldMkLst>
      </pc:sldChg>
      <pc:sldChg chg="modSp mod">
        <pc:chgData name="Donohue, Jillian" userId="f5f152fb-63a0-4da8-b2fc-4c70fbdf3564" providerId="ADAL" clId="{34005EB9-BF13-4689-BE47-C5414CC90BC8}" dt="2023-12-19T19:15:39.553" v="322" actId="20577"/>
        <pc:sldMkLst>
          <pc:docMk/>
          <pc:sldMk cId="4096392963" sldId="1002"/>
        </pc:sldMkLst>
        <pc:spChg chg="mod">
          <ac:chgData name="Donohue, Jillian" userId="f5f152fb-63a0-4da8-b2fc-4c70fbdf3564" providerId="ADAL" clId="{34005EB9-BF13-4689-BE47-C5414CC90BC8}" dt="2023-12-19T19:15:39.553" v="322" actId="20577"/>
          <ac:spMkLst>
            <pc:docMk/>
            <pc:sldMk cId="4096392963" sldId="1002"/>
            <ac:spMk id="2" creationId="{A025D4D0-E7BC-414E-621D-4A9D2A08A6E0}"/>
          </ac:spMkLst>
        </pc:spChg>
      </pc:sldChg>
      <pc:sldChg chg="modSp mod">
        <pc:chgData name="Donohue, Jillian" userId="f5f152fb-63a0-4da8-b2fc-4c70fbdf3564" providerId="ADAL" clId="{34005EB9-BF13-4689-BE47-C5414CC90BC8}" dt="2023-12-19T19:01:17.417" v="37" actId="6549"/>
        <pc:sldMkLst>
          <pc:docMk/>
          <pc:sldMk cId="3262757417" sldId="1005"/>
        </pc:sldMkLst>
        <pc:spChg chg="mod">
          <ac:chgData name="Donohue, Jillian" userId="f5f152fb-63a0-4da8-b2fc-4c70fbdf3564" providerId="ADAL" clId="{34005EB9-BF13-4689-BE47-C5414CC90BC8}" dt="2023-12-19T19:01:17.417" v="37" actId="6549"/>
          <ac:spMkLst>
            <pc:docMk/>
            <pc:sldMk cId="3262757417" sldId="1005"/>
            <ac:spMk id="2" creationId="{D7171780-2694-44AD-7A30-1B03574044B3}"/>
          </ac:spMkLst>
        </pc:spChg>
      </pc:sldChg>
      <pc:sldChg chg="modSp mod">
        <pc:chgData name="Donohue, Jillian" userId="f5f152fb-63a0-4da8-b2fc-4c70fbdf3564" providerId="ADAL" clId="{34005EB9-BF13-4689-BE47-C5414CC90BC8}" dt="2023-12-19T19:08:54.165" v="120" actId="20577"/>
        <pc:sldMkLst>
          <pc:docMk/>
          <pc:sldMk cId="3427347275" sldId="1007"/>
        </pc:sldMkLst>
        <pc:spChg chg="mod">
          <ac:chgData name="Donohue, Jillian" userId="f5f152fb-63a0-4da8-b2fc-4c70fbdf3564" providerId="ADAL" clId="{34005EB9-BF13-4689-BE47-C5414CC90BC8}" dt="2023-12-19T19:08:54.165" v="120" actId="20577"/>
          <ac:spMkLst>
            <pc:docMk/>
            <pc:sldMk cId="3427347275" sldId="1007"/>
            <ac:spMk id="2" creationId="{96335F2A-0632-F043-6699-3697A66A14F7}"/>
          </ac:spMkLst>
        </pc:spChg>
      </pc:sldChg>
      <pc:sldChg chg="addSp modSp mod">
        <pc:chgData name="Donohue, Jillian" userId="f5f152fb-63a0-4da8-b2fc-4c70fbdf3564" providerId="ADAL" clId="{34005EB9-BF13-4689-BE47-C5414CC90BC8}" dt="2023-12-19T23:03:23.296" v="351" actId="571"/>
        <pc:sldMkLst>
          <pc:docMk/>
          <pc:sldMk cId="1111687126" sldId="1012"/>
        </pc:sldMkLst>
        <pc:spChg chg="add mod">
          <ac:chgData name="Donohue, Jillian" userId="f5f152fb-63a0-4da8-b2fc-4c70fbdf3564" providerId="ADAL" clId="{34005EB9-BF13-4689-BE47-C5414CC90BC8}" dt="2023-12-19T23:03:02.710" v="348"/>
          <ac:spMkLst>
            <pc:docMk/>
            <pc:sldMk cId="1111687126" sldId="1012"/>
            <ac:spMk id="5" creationId="{8F4FFAB6-F22F-0C41-2E45-F556D49C6A7D}"/>
          </ac:spMkLst>
        </pc:spChg>
        <pc:spChg chg="add mod">
          <ac:chgData name="Donohue, Jillian" userId="f5f152fb-63a0-4da8-b2fc-4c70fbdf3564" providerId="ADAL" clId="{34005EB9-BF13-4689-BE47-C5414CC90BC8}" dt="2023-12-19T23:03:02.710" v="348"/>
          <ac:spMkLst>
            <pc:docMk/>
            <pc:sldMk cId="1111687126" sldId="1012"/>
            <ac:spMk id="6" creationId="{3861D52A-62F7-6FBF-F44F-F6CF449D07F6}"/>
          </ac:spMkLst>
        </pc:spChg>
        <pc:spChg chg="add mod">
          <ac:chgData name="Donohue, Jillian" userId="f5f152fb-63a0-4da8-b2fc-4c70fbdf3564" providerId="ADAL" clId="{34005EB9-BF13-4689-BE47-C5414CC90BC8}" dt="2023-12-19T23:03:02.710" v="348"/>
          <ac:spMkLst>
            <pc:docMk/>
            <pc:sldMk cId="1111687126" sldId="1012"/>
            <ac:spMk id="7" creationId="{EDFB17C3-2DB3-C0A5-FF1C-D93642B3A4D3}"/>
          </ac:spMkLst>
        </pc:spChg>
        <pc:spChg chg="add mod">
          <ac:chgData name="Donohue, Jillian" userId="f5f152fb-63a0-4da8-b2fc-4c70fbdf3564" providerId="ADAL" clId="{34005EB9-BF13-4689-BE47-C5414CC90BC8}" dt="2023-12-19T23:03:02.710" v="348"/>
          <ac:spMkLst>
            <pc:docMk/>
            <pc:sldMk cId="1111687126" sldId="1012"/>
            <ac:spMk id="10" creationId="{B591CC48-4FD3-6B73-CFA8-5D7C538646AF}"/>
          </ac:spMkLst>
        </pc:spChg>
        <pc:spChg chg="add mod">
          <ac:chgData name="Donohue, Jillian" userId="f5f152fb-63a0-4da8-b2fc-4c70fbdf3564" providerId="ADAL" clId="{34005EB9-BF13-4689-BE47-C5414CC90BC8}" dt="2023-12-19T23:03:02.710" v="348"/>
          <ac:spMkLst>
            <pc:docMk/>
            <pc:sldMk cId="1111687126" sldId="1012"/>
            <ac:spMk id="12" creationId="{ADBB0B8B-AF3C-35D4-BF38-26C6FF095997}"/>
          </ac:spMkLst>
        </pc:spChg>
        <pc:spChg chg="add mod">
          <ac:chgData name="Donohue, Jillian" userId="f5f152fb-63a0-4da8-b2fc-4c70fbdf3564" providerId="ADAL" clId="{34005EB9-BF13-4689-BE47-C5414CC90BC8}" dt="2023-12-19T23:03:02.710" v="348"/>
          <ac:spMkLst>
            <pc:docMk/>
            <pc:sldMk cId="1111687126" sldId="1012"/>
            <ac:spMk id="14" creationId="{DB7DB92F-D93F-86C2-36E3-5A80C19E2606}"/>
          </ac:spMkLst>
        </pc:spChg>
        <pc:spChg chg="mod">
          <ac:chgData name="Donohue, Jillian" userId="f5f152fb-63a0-4da8-b2fc-4c70fbdf3564" providerId="ADAL" clId="{34005EB9-BF13-4689-BE47-C5414CC90BC8}" dt="2023-12-19T23:02:57.746" v="347" actId="20577"/>
          <ac:spMkLst>
            <pc:docMk/>
            <pc:sldMk cId="1111687126" sldId="1012"/>
            <ac:spMk id="17" creationId="{2EECAA3A-3E64-710E-C158-AA1C019AC024}"/>
          </ac:spMkLst>
        </pc:spChg>
        <pc:spChg chg="add mod">
          <ac:chgData name="Donohue, Jillian" userId="f5f152fb-63a0-4da8-b2fc-4c70fbdf3564" providerId="ADAL" clId="{34005EB9-BF13-4689-BE47-C5414CC90BC8}" dt="2023-12-19T23:03:18.905" v="350" actId="571"/>
          <ac:spMkLst>
            <pc:docMk/>
            <pc:sldMk cId="1111687126" sldId="1012"/>
            <ac:spMk id="21" creationId="{A5258229-A8B2-6780-A84D-C121700B02B1}"/>
          </ac:spMkLst>
        </pc:spChg>
        <pc:spChg chg="add mod">
          <ac:chgData name="Donohue, Jillian" userId="f5f152fb-63a0-4da8-b2fc-4c70fbdf3564" providerId="ADAL" clId="{34005EB9-BF13-4689-BE47-C5414CC90BC8}" dt="2023-12-19T23:03:23.296" v="351" actId="571"/>
          <ac:spMkLst>
            <pc:docMk/>
            <pc:sldMk cId="1111687126" sldId="1012"/>
            <ac:spMk id="24" creationId="{010CB0CA-BEC5-F365-A76D-60DD2C09A024}"/>
          </ac:spMkLst>
        </pc:spChg>
        <pc:picChg chg="add mod">
          <ac:chgData name="Donohue, Jillian" userId="f5f152fb-63a0-4da8-b2fc-4c70fbdf3564" providerId="ADAL" clId="{34005EB9-BF13-4689-BE47-C5414CC90BC8}" dt="2023-12-19T23:03:02.710" v="348"/>
          <ac:picMkLst>
            <pc:docMk/>
            <pc:sldMk cId="1111687126" sldId="1012"/>
            <ac:picMk id="2" creationId="{E10DED31-7C27-A9A4-47B1-24E8FFB043A1}"/>
          </ac:picMkLst>
        </pc:picChg>
        <pc:picChg chg="add mod">
          <ac:chgData name="Donohue, Jillian" userId="f5f152fb-63a0-4da8-b2fc-4c70fbdf3564" providerId="ADAL" clId="{34005EB9-BF13-4689-BE47-C5414CC90BC8}" dt="2023-12-19T23:03:02.710" v="348"/>
          <ac:picMkLst>
            <pc:docMk/>
            <pc:sldMk cId="1111687126" sldId="1012"/>
            <ac:picMk id="9" creationId="{F57312E3-3DA6-9E57-B587-AC9F2DFAFE94}"/>
          </ac:picMkLst>
        </pc:picChg>
        <pc:picChg chg="add mod">
          <ac:chgData name="Donohue, Jillian" userId="f5f152fb-63a0-4da8-b2fc-4c70fbdf3564" providerId="ADAL" clId="{34005EB9-BF13-4689-BE47-C5414CC90BC8}" dt="2023-12-19T23:03:02.710" v="348"/>
          <ac:picMkLst>
            <pc:docMk/>
            <pc:sldMk cId="1111687126" sldId="1012"/>
            <ac:picMk id="11" creationId="{54C02DE4-85A9-89D7-2590-5A9A089B3DF6}"/>
          </ac:picMkLst>
        </pc:picChg>
        <pc:picChg chg="add mod">
          <ac:chgData name="Donohue, Jillian" userId="f5f152fb-63a0-4da8-b2fc-4c70fbdf3564" providerId="ADAL" clId="{34005EB9-BF13-4689-BE47-C5414CC90BC8}" dt="2023-12-19T23:03:02.710" v="348"/>
          <ac:picMkLst>
            <pc:docMk/>
            <pc:sldMk cId="1111687126" sldId="1012"/>
            <ac:picMk id="15" creationId="{3F14BE0E-C100-2A4E-7A32-1262A7BD7417}"/>
          </ac:picMkLst>
        </pc:picChg>
        <pc:picChg chg="add mod">
          <ac:chgData name="Donohue, Jillian" userId="f5f152fb-63a0-4da8-b2fc-4c70fbdf3564" providerId="ADAL" clId="{34005EB9-BF13-4689-BE47-C5414CC90BC8}" dt="2023-12-19T23:03:18.905" v="350" actId="571"/>
          <ac:picMkLst>
            <pc:docMk/>
            <pc:sldMk cId="1111687126" sldId="1012"/>
            <ac:picMk id="18" creationId="{EF4BC99C-25DA-842E-1DD3-25E1D19A9317}"/>
          </ac:picMkLst>
        </pc:picChg>
      </pc:sldChg>
      <pc:sldChg chg="addSp delSp modSp mod">
        <pc:chgData name="Donohue, Jillian" userId="f5f152fb-63a0-4da8-b2fc-4c70fbdf3564" providerId="ADAL" clId="{34005EB9-BF13-4689-BE47-C5414CC90BC8}" dt="2023-12-19T23:04:00.797" v="356"/>
        <pc:sldMkLst>
          <pc:docMk/>
          <pc:sldMk cId="3021534846" sldId="1013"/>
        </pc:sldMkLst>
        <pc:spChg chg="add mod">
          <ac:chgData name="Donohue, Jillian" userId="f5f152fb-63a0-4da8-b2fc-4c70fbdf3564" providerId="ADAL" clId="{34005EB9-BF13-4689-BE47-C5414CC90BC8}" dt="2023-12-19T23:04:00.797" v="356"/>
          <ac:spMkLst>
            <pc:docMk/>
            <pc:sldMk cId="3021534846" sldId="1013"/>
            <ac:spMk id="12" creationId="{599860E5-C0C1-42C7-2FBB-C7D9E8B5E339}"/>
          </ac:spMkLst>
        </pc:spChg>
        <pc:spChg chg="del">
          <ac:chgData name="Donohue, Jillian" userId="f5f152fb-63a0-4da8-b2fc-4c70fbdf3564" providerId="ADAL" clId="{34005EB9-BF13-4689-BE47-C5414CC90BC8}" dt="2023-12-19T23:03:56.790" v="352" actId="478"/>
          <ac:spMkLst>
            <pc:docMk/>
            <pc:sldMk cId="3021534846" sldId="1013"/>
            <ac:spMk id="13" creationId="{FA4526FE-0955-7FF0-FB7D-5A8BFF17E4CB}"/>
          </ac:spMkLst>
        </pc:spChg>
        <pc:spChg chg="del">
          <ac:chgData name="Donohue, Jillian" userId="f5f152fb-63a0-4da8-b2fc-4c70fbdf3564" providerId="ADAL" clId="{34005EB9-BF13-4689-BE47-C5414CC90BC8}" dt="2023-12-19T23:03:56.790" v="352" actId="478"/>
          <ac:spMkLst>
            <pc:docMk/>
            <pc:sldMk cId="3021534846" sldId="1013"/>
            <ac:spMk id="16" creationId="{85826CA0-B27D-C76B-E6CB-EA2FEA548B23}"/>
          </ac:spMkLst>
        </pc:spChg>
        <pc:spChg chg="del mod">
          <ac:chgData name="Donohue, Jillian" userId="f5f152fb-63a0-4da8-b2fc-4c70fbdf3564" providerId="ADAL" clId="{34005EB9-BF13-4689-BE47-C5414CC90BC8}" dt="2023-12-19T23:03:59.437" v="354" actId="478"/>
          <ac:spMkLst>
            <pc:docMk/>
            <pc:sldMk cId="3021534846" sldId="1013"/>
            <ac:spMk id="17" creationId="{2EECAA3A-3E64-710E-C158-AA1C019AC024}"/>
          </ac:spMkLst>
        </pc:spChg>
        <pc:spChg chg="add mod">
          <ac:chgData name="Donohue, Jillian" userId="f5f152fb-63a0-4da8-b2fc-4c70fbdf3564" providerId="ADAL" clId="{34005EB9-BF13-4689-BE47-C5414CC90BC8}" dt="2023-12-19T23:04:00.797" v="356"/>
          <ac:spMkLst>
            <pc:docMk/>
            <pc:sldMk cId="3021534846" sldId="1013"/>
            <ac:spMk id="18" creationId="{5608DE4D-F0B2-407D-B23B-28E5555719B4}"/>
          </ac:spMkLst>
        </pc:spChg>
        <pc:spChg chg="add mod">
          <ac:chgData name="Donohue, Jillian" userId="f5f152fb-63a0-4da8-b2fc-4c70fbdf3564" providerId="ADAL" clId="{34005EB9-BF13-4689-BE47-C5414CC90BC8}" dt="2023-12-19T23:04:00.797" v="356"/>
          <ac:spMkLst>
            <pc:docMk/>
            <pc:sldMk cId="3021534846" sldId="1013"/>
            <ac:spMk id="19" creationId="{608E31B2-B2BD-F52B-EAC6-C7EEC44A6648}"/>
          </ac:spMkLst>
        </pc:spChg>
        <pc:spChg chg="del">
          <ac:chgData name="Donohue, Jillian" userId="f5f152fb-63a0-4da8-b2fc-4c70fbdf3564" providerId="ADAL" clId="{34005EB9-BF13-4689-BE47-C5414CC90BC8}" dt="2023-12-19T23:03:56.790" v="352" actId="478"/>
          <ac:spMkLst>
            <pc:docMk/>
            <pc:sldMk cId="3021534846" sldId="1013"/>
            <ac:spMk id="20" creationId="{D7DBE7FE-91E7-843B-1EC0-2F788F6F170E}"/>
          </ac:spMkLst>
        </pc:spChg>
        <pc:spChg chg="add mod">
          <ac:chgData name="Donohue, Jillian" userId="f5f152fb-63a0-4da8-b2fc-4c70fbdf3564" providerId="ADAL" clId="{34005EB9-BF13-4689-BE47-C5414CC90BC8}" dt="2023-12-19T23:04:00.797" v="356"/>
          <ac:spMkLst>
            <pc:docMk/>
            <pc:sldMk cId="3021534846" sldId="1013"/>
            <ac:spMk id="21" creationId="{1FCA5B7B-AB03-F820-C947-C5AD51741EE8}"/>
          </ac:spMkLst>
        </pc:spChg>
        <pc:spChg chg="add mod">
          <ac:chgData name="Donohue, Jillian" userId="f5f152fb-63a0-4da8-b2fc-4c70fbdf3564" providerId="ADAL" clId="{34005EB9-BF13-4689-BE47-C5414CC90BC8}" dt="2023-12-19T23:04:00.797" v="356"/>
          <ac:spMkLst>
            <pc:docMk/>
            <pc:sldMk cId="3021534846" sldId="1013"/>
            <ac:spMk id="22" creationId="{8C905854-5C67-FC45-28CC-17DB7FE28569}"/>
          </ac:spMkLst>
        </pc:spChg>
        <pc:spChg chg="del">
          <ac:chgData name="Donohue, Jillian" userId="f5f152fb-63a0-4da8-b2fc-4c70fbdf3564" providerId="ADAL" clId="{34005EB9-BF13-4689-BE47-C5414CC90BC8}" dt="2023-12-19T23:03:56.790" v="352" actId="478"/>
          <ac:spMkLst>
            <pc:docMk/>
            <pc:sldMk cId="3021534846" sldId="1013"/>
            <ac:spMk id="23" creationId="{53DD4628-8DD3-1F6C-8B0A-F31D6145CAB9}"/>
          </ac:spMkLst>
        </pc:spChg>
        <pc:spChg chg="add mod">
          <ac:chgData name="Donohue, Jillian" userId="f5f152fb-63a0-4da8-b2fc-4c70fbdf3564" providerId="ADAL" clId="{34005EB9-BF13-4689-BE47-C5414CC90BC8}" dt="2023-12-19T23:04:00.797" v="356"/>
          <ac:spMkLst>
            <pc:docMk/>
            <pc:sldMk cId="3021534846" sldId="1013"/>
            <ac:spMk id="24" creationId="{4AFA6E15-9547-3714-34BC-7BD3BEEF53ED}"/>
          </ac:spMkLst>
        </pc:spChg>
        <pc:spChg chg="del">
          <ac:chgData name="Donohue, Jillian" userId="f5f152fb-63a0-4da8-b2fc-4c70fbdf3564" providerId="ADAL" clId="{34005EB9-BF13-4689-BE47-C5414CC90BC8}" dt="2023-12-19T23:03:56.790" v="352" actId="478"/>
          <ac:spMkLst>
            <pc:docMk/>
            <pc:sldMk cId="3021534846" sldId="1013"/>
            <ac:spMk id="25" creationId="{9EC5019A-589D-3A51-191B-C667E521EB51}"/>
          </ac:spMkLst>
        </pc:spChg>
        <pc:picChg chg="add mod">
          <ac:chgData name="Donohue, Jillian" userId="f5f152fb-63a0-4da8-b2fc-4c70fbdf3564" providerId="ADAL" clId="{34005EB9-BF13-4689-BE47-C5414CC90BC8}" dt="2023-12-19T23:04:00.797" v="356"/>
          <ac:picMkLst>
            <pc:docMk/>
            <pc:sldMk cId="3021534846" sldId="1013"/>
            <ac:picMk id="2" creationId="{D566B8B6-C18A-6317-04D6-1771CFBC4C01}"/>
          </ac:picMkLst>
        </pc:picChg>
        <pc:picChg chg="del">
          <ac:chgData name="Donohue, Jillian" userId="f5f152fb-63a0-4da8-b2fc-4c70fbdf3564" providerId="ADAL" clId="{34005EB9-BF13-4689-BE47-C5414CC90BC8}" dt="2023-12-19T23:03:56.790" v="352" actId="478"/>
          <ac:picMkLst>
            <pc:docMk/>
            <pc:sldMk cId="3021534846" sldId="1013"/>
            <ac:picMk id="5" creationId="{EAB11312-9A53-D9C4-C071-27BBB6FE8B32}"/>
          </ac:picMkLst>
        </pc:picChg>
        <pc:picChg chg="add mod">
          <ac:chgData name="Donohue, Jillian" userId="f5f152fb-63a0-4da8-b2fc-4c70fbdf3564" providerId="ADAL" clId="{34005EB9-BF13-4689-BE47-C5414CC90BC8}" dt="2023-12-19T23:04:00.797" v="356"/>
          <ac:picMkLst>
            <pc:docMk/>
            <pc:sldMk cId="3021534846" sldId="1013"/>
            <ac:picMk id="6" creationId="{9A524CBA-3759-19B2-A962-9C3E99C3DCBC}"/>
          </ac:picMkLst>
        </pc:picChg>
        <pc:picChg chg="del">
          <ac:chgData name="Donohue, Jillian" userId="f5f152fb-63a0-4da8-b2fc-4c70fbdf3564" providerId="ADAL" clId="{34005EB9-BF13-4689-BE47-C5414CC90BC8}" dt="2023-12-19T23:04:00.053" v="355" actId="478"/>
          <ac:picMkLst>
            <pc:docMk/>
            <pc:sldMk cId="3021534846" sldId="1013"/>
            <ac:picMk id="7" creationId="{6D103F50-E2A3-6981-75AD-4309F277D4EB}"/>
          </ac:picMkLst>
        </pc:picChg>
        <pc:picChg chg="add mod">
          <ac:chgData name="Donohue, Jillian" userId="f5f152fb-63a0-4da8-b2fc-4c70fbdf3564" providerId="ADAL" clId="{34005EB9-BF13-4689-BE47-C5414CC90BC8}" dt="2023-12-19T23:04:00.797" v="356"/>
          <ac:picMkLst>
            <pc:docMk/>
            <pc:sldMk cId="3021534846" sldId="1013"/>
            <ac:picMk id="10" creationId="{BE751B5F-2645-ECDA-D076-C95CB0E4C1B0}"/>
          </ac:picMkLst>
        </pc:picChg>
        <pc:picChg chg="add mod">
          <ac:chgData name="Donohue, Jillian" userId="f5f152fb-63a0-4da8-b2fc-4c70fbdf3564" providerId="ADAL" clId="{34005EB9-BF13-4689-BE47-C5414CC90BC8}" dt="2023-12-19T23:04:00.797" v="356"/>
          <ac:picMkLst>
            <pc:docMk/>
            <pc:sldMk cId="3021534846" sldId="1013"/>
            <ac:picMk id="11" creationId="{43B02CF8-A3FD-0345-9237-D4670E034978}"/>
          </ac:picMkLst>
        </pc:picChg>
        <pc:picChg chg="del">
          <ac:chgData name="Donohue, Jillian" userId="f5f152fb-63a0-4da8-b2fc-4c70fbdf3564" providerId="ADAL" clId="{34005EB9-BF13-4689-BE47-C5414CC90BC8}" dt="2023-12-19T23:03:56.790" v="352" actId="478"/>
          <ac:picMkLst>
            <pc:docMk/>
            <pc:sldMk cId="3021534846" sldId="1013"/>
            <ac:picMk id="14" creationId="{EDCBE43B-E211-9EBA-E0E0-94E263BB6C4C}"/>
          </ac:picMkLst>
        </pc:picChg>
        <pc:picChg chg="del">
          <ac:chgData name="Donohue, Jillian" userId="f5f152fb-63a0-4da8-b2fc-4c70fbdf3564" providerId="ADAL" clId="{34005EB9-BF13-4689-BE47-C5414CC90BC8}" dt="2023-12-19T23:03:56.790" v="352" actId="478"/>
          <ac:picMkLst>
            <pc:docMk/>
            <pc:sldMk cId="3021534846" sldId="1013"/>
            <ac:picMk id="15" creationId="{8A9FD7FA-224A-7CCF-8ABB-8E7BDB795E1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D6942-945B-407F-8C63-931A923AAF17}"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FB43-2506-47E2-A45C-D3C97802E585}" type="slidenum">
              <a:rPr lang="en-US" smtClean="0"/>
              <a:t>‹#›</a:t>
            </a:fld>
            <a:endParaRPr lang="en-US"/>
          </a:p>
        </p:txBody>
      </p:sp>
    </p:spTree>
    <p:extLst>
      <p:ext uri="{BB962C8B-B14F-4D97-AF65-F5344CB8AC3E}">
        <p14:creationId xmlns:p14="http://schemas.microsoft.com/office/powerpoint/2010/main" val="3940454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 WIB Firmware Development for DAT ColdADC QC</a:t>
            </a:r>
          </a:p>
        </p:txBody>
      </p:sp>
      <p:sp>
        <p:nvSpPr>
          <p:cNvPr id="4" name="Slide Number Placeholder 3"/>
          <p:cNvSpPr>
            <a:spLocks noGrp="1"/>
          </p:cNvSpPr>
          <p:nvPr>
            <p:ph type="sldNum" sz="quarter" idx="5"/>
          </p:nvPr>
        </p:nvSpPr>
        <p:spPr/>
        <p:txBody>
          <a:bodyPr/>
          <a:lstStyle/>
          <a:p>
            <a:fld id="{1147FB43-2506-47E2-A45C-D3C97802E585}" type="slidenum">
              <a:rPr lang="en-US" smtClean="0"/>
              <a:t>1</a:t>
            </a:fld>
            <a:endParaRPr lang="en-US"/>
          </a:p>
        </p:txBody>
      </p:sp>
    </p:spTree>
    <p:extLst>
      <p:ext uri="{BB962C8B-B14F-4D97-AF65-F5344CB8AC3E}">
        <p14:creationId xmlns:p14="http://schemas.microsoft.com/office/powerpoint/2010/main" val="312538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enough mapped memory available to analyze one channel at a time, so their data is taken sequentially and not all at once</a:t>
            </a:r>
          </a:p>
          <a:p>
            <a:r>
              <a:rPr lang="en-US" dirty="0"/>
              <a:t>Everything except BRAM memory is via registers, BRAM is handled via a separate AXI BRAM controller mapped to memory in order to allow quicker readout</a:t>
            </a:r>
          </a:p>
        </p:txBody>
      </p:sp>
      <p:sp>
        <p:nvSpPr>
          <p:cNvPr id="4" name="Slide Number Placeholder 3"/>
          <p:cNvSpPr>
            <a:spLocks noGrp="1"/>
          </p:cNvSpPr>
          <p:nvPr>
            <p:ph type="sldNum" sz="quarter" idx="5"/>
          </p:nvPr>
        </p:nvSpPr>
        <p:spPr/>
        <p:txBody>
          <a:bodyPr/>
          <a:lstStyle/>
          <a:p>
            <a:fld id="{1147FB43-2506-47E2-A45C-D3C97802E585}" type="slidenum">
              <a:rPr lang="en-US" smtClean="0"/>
              <a:t>15</a:t>
            </a:fld>
            <a:endParaRPr lang="en-US"/>
          </a:p>
        </p:txBody>
      </p:sp>
    </p:spTree>
    <p:extLst>
      <p:ext uri="{BB962C8B-B14F-4D97-AF65-F5344CB8AC3E}">
        <p14:creationId xmlns:p14="http://schemas.microsoft.com/office/powerpoint/2010/main" val="118043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depends on length of data cable, 2V may be adequate but 2.2V was needed for my setup</a:t>
            </a:r>
          </a:p>
        </p:txBody>
      </p:sp>
      <p:sp>
        <p:nvSpPr>
          <p:cNvPr id="4" name="Slide Number Placeholder 3"/>
          <p:cNvSpPr>
            <a:spLocks noGrp="1"/>
          </p:cNvSpPr>
          <p:nvPr>
            <p:ph type="sldNum" sz="quarter" idx="5"/>
          </p:nvPr>
        </p:nvSpPr>
        <p:spPr/>
        <p:txBody>
          <a:bodyPr/>
          <a:lstStyle/>
          <a:p>
            <a:fld id="{1147FB43-2506-47E2-A45C-D3C97802E585}" type="slidenum">
              <a:rPr lang="en-US" smtClean="0"/>
              <a:t>16</a:t>
            </a:fld>
            <a:endParaRPr lang="en-US"/>
          </a:p>
        </p:txBody>
      </p:sp>
    </p:spTree>
    <p:extLst>
      <p:ext uri="{BB962C8B-B14F-4D97-AF65-F5344CB8AC3E}">
        <p14:creationId xmlns:p14="http://schemas.microsoft.com/office/powerpoint/2010/main" val="96319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be changed if needed (secondary register bank to minimize use of main registers, could bring it down to 2ish registers (one config and one status)?)</a:t>
            </a:r>
          </a:p>
        </p:txBody>
      </p:sp>
      <p:sp>
        <p:nvSpPr>
          <p:cNvPr id="4" name="Slide Number Placeholder 3"/>
          <p:cNvSpPr>
            <a:spLocks noGrp="1"/>
          </p:cNvSpPr>
          <p:nvPr>
            <p:ph type="sldNum" sz="quarter" idx="5"/>
          </p:nvPr>
        </p:nvSpPr>
        <p:spPr/>
        <p:txBody>
          <a:bodyPr/>
          <a:lstStyle/>
          <a:p>
            <a:fld id="{1147FB43-2506-47E2-A45C-D3C97802E585}" type="slidenum">
              <a:rPr lang="en-US" smtClean="0"/>
              <a:t>20</a:t>
            </a:fld>
            <a:endParaRPr lang="en-US"/>
          </a:p>
        </p:txBody>
      </p:sp>
    </p:spTree>
    <p:extLst>
      <p:ext uri="{BB962C8B-B14F-4D97-AF65-F5344CB8AC3E}">
        <p14:creationId xmlns:p14="http://schemas.microsoft.com/office/powerpoint/2010/main" val="26563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be changed if needed (secondary register bank to minimize use of main registers, could bring it down to 2ish registers (one config and one status)?)</a:t>
            </a:r>
          </a:p>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21</a:t>
            </a:fld>
            <a:endParaRPr lang="en-US"/>
          </a:p>
        </p:txBody>
      </p:sp>
    </p:spTree>
    <p:extLst>
      <p:ext uri="{BB962C8B-B14F-4D97-AF65-F5344CB8AC3E}">
        <p14:creationId xmlns:p14="http://schemas.microsoft.com/office/powerpoint/2010/main" val="130561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22</a:t>
            </a:fld>
            <a:endParaRPr lang="en-US"/>
          </a:p>
        </p:txBody>
      </p:sp>
    </p:spTree>
    <p:extLst>
      <p:ext uri="{BB962C8B-B14F-4D97-AF65-F5344CB8AC3E}">
        <p14:creationId xmlns:p14="http://schemas.microsoft.com/office/powerpoint/2010/main" val="351853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ENOB technically optional?</a:t>
            </a:r>
          </a:p>
        </p:txBody>
      </p:sp>
      <p:sp>
        <p:nvSpPr>
          <p:cNvPr id="4" name="Slide Number Placeholder 3"/>
          <p:cNvSpPr>
            <a:spLocks noGrp="1"/>
          </p:cNvSpPr>
          <p:nvPr>
            <p:ph type="sldNum" sz="quarter" idx="5"/>
          </p:nvPr>
        </p:nvSpPr>
        <p:spPr/>
        <p:txBody>
          <a:bodyPr/>
          <a:lstStyle/>
          <a:p>
            <a:fld id="{1147FB43-2506-47E2-A45C-D3C97802E585}" type="slidenum">
              <a:rPr lang="en-US" smtClean="0"/>
              <a:t>23</a:t>
            </a:fld>
            <a:endParaRPr lang="en-US"/>
          </a:p>
        </p:txBody>
      </p:sp>
    </p:spTree>
    <p:extLst>
      <p:ext uri="{BB962C8B-B14F-4D97-AF65-F5344CB8AC3E}">
        <p14:creationId xmlns:p14="http://schemas.microsoft.com/office/powerpoint/2010/main" val="390733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24</a:t>
            </a:fld>
            <a:endParaRPr lang="en-US"/>
          </a:p>
        </p:txBody>
      </p:sp>
    </p:spTree>
    <p:extLst>
      <p:ext uri="{BB962C8B-B14F-4D97-AF65-F5344CB8AC3E}">
        <p14:creationId xmlns:p14="http://schemas.microsoft.com/office/powerpoint/2010/main" val="2744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need to explain in detail</a:t>
            </a:r>
          </a:p>
          <a:p>
            <a:r>
              <a:rPr lang="en-US"/>
              <a:t>AXI BRAM/Petalinux side CAN write, useful for debugging purposes, but it doesn’t need to in this application</a:t>
            </a:r>
          </a:p>
        </p:txBody>
      </p:sp>
      <p:sp>
        <p:nvSpPr>
          <p:cNvPr id="4" name="Slide Number Placeholder 3"/>
          <p:cNvSpPr>
            <a:spLocks noGrp="1"/>
          </p:cNvSpPr>
          <p:nvPr>
            <p:ph type="sldNum" sz="quarter" idx="5"/>
          </p:nvPr>
        </p:nvSpPr>
        <p:spPr/>
        <p:txBody>
          <a:bodyPr/>
          <a:lstStyle/>
          <a:p>
            <a:fld id="{1147FB43-2506-47E2-A45C-D3C97802E585}" type="slidenum">
              <a:rPr lang="en-US" smtClean="0"/>
              <a:t>27</a:t>
            </a:fld>
            <a:endParaRPr lang="en-US"/>
          </a:p>
        </p:txBody>
      </p:sp>
    </p:spTree>
    <p:extLst>
      <p:ext uri="{BB962C8B-B14F-4D97-AF65-F5344CB8AC3E}">
        <p14:creationId xmlns:p14="http://schemas.microsoft.com/office/powerpoint/2010/main" val="375136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Reg_bank_64 originally spanned memory from A00C0000 until A00D0000. Reg_bank_64 uses only 128 bytes total of its 64KB allocated memory, so I decreased that allocation to 32K and squeezed in the AXI BRAM controller at A00C8000.</a:t>
            </a:r>
          </a:p>
          <a:p>
            <a:r>
              <a:rPr lang="en-US" dirty="0"/>
              <a:t>I couldn’t just squeeze it in between spy buffers because the kernel has to know that the memory is mapped to something, the spy buffers use all of their allocated space, and I didn’t want to have to change the kernel. This is also the reason I can only read out 1 channel at a time</a:t>
            </a:r>
          </a:p>
        </p:txBody>
      </p:sp>
      <p:sp>
        <p:nvSpPr>
          <p:cNvPr id="4" name="Slide Number Placeholder 3"/>
          <p:cNvSpPr>
            <a:spLocks noGrp="1"/>
          </p:cNvSpPr>
          <p:nvPr>
            <p:ph type="sldNum" sz="quarter" idx="5"/>
          </p:nvPr>
        </p:nvSpPr>
        <p:spPr/>
        <p:txBody>
          <a:bodyPr/>
          <a:lstStyle/>
          <a:p>
            <a:fld id="{1147FB43-2506-47E2-A45C-D3C97802E585}" type="slidenum">
              <a:rPr lang="en-US" smtClean="0"/>
              <a:t>28</a:t>
            </a:fld>
            <a:endParaRPr lang="en-US"/>
          </a:p>
        </p:txBody>
      </p:sp>
    </p:spTree>
    <p:extLst>
      <p:ext uri="{BB962C8B-B14F-4D97-AF65-F5344CB8AC3E}">
        <p14:creationId xmlns:p14="http://schemas.microsoft.com/office/powerpoint/2010/main" val="2364662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add: more detailed analysis?</a:t>
            </a:r>
          </a:p>
        </p:txBody>
      </p:sp>
      <p:sp>
        <p:nvSpPr>
          <p:cNvPr id="4" name="Slide Number Placeholder 3"/>
          <p:cNvSpPr>
            <a:spLocks noGrp="1"/>
          </p:cNvSpPr>
          <p:nvPr>
            <p:ph type="sldNum" sz="quarter" idx="5"/>
          </p:nvPr>
        </p:nvSpPr>
        <p:spPr/>
        <p:txBody>
          <a:bodyPr/>
          <a:lstStyle/>
          <a:p>
            <a:fld id="{1147FB43-2506-47E2-A45C-D3C97802E585}" type="slidenum">
              <a:rPr lang="en-US" smtClean="0"/>
              <a:t>29</a:t>
            </a:fld>
            <a:endParaRPr lang="en-US"/>
          </a:p>
        </p:txBody>
      </p:sp>
    </p:spTree>
    <p:extLst>
      <p:ext uri="{BB962C8B-B14F-4D97-AF65-F5344CB8AC3E}">
        <p14:creationId xmlns:p14="http://schemas.microsoft.com/office/powerpoint/2010/main" val="191352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as a reminder</a:t>
            </a:r>
          </a:p>
        </p:txBody>
      </p:sp>
      <p:sp>
        <p:nvSpPr>
          <p:cNvPr id="4" name="Slide Number Placeholder 3"/>
          <p:cNvSpPr>
            <a:spLocks noGrp="1"/>
          </p:cNvSpPr>
          <p:nvPr>
            <p:ph type="sldNum" sz="quarter" idx="5"/>
          </p:nvPr>
        </p:nvSpPr>
        <p:spPr/>
        <p:txBody>
          <a:bodyPr/>
          <a:lstStyle/>
          <a:p>
            <a:fld id="{1147FB43-2506-47E2-A45C-D3C97802E585}" type="slidenum">
              <a:rPr lang="en-US" smtClean="0"/>
              <a:t>4</a:t>
            </a:fld>
            <a:endParaRPr lang="en-US"/>
          </a:p>
        </p:txBody>
      </p:sp>
    </p:spTree>
    <p:extLst>
      <p:ext uri="{BB962C8B-B14F-4D97-AF65-F5344CB8AC3E}">
        <p14:creationId xmlns:p14="http://schemas.microsoft.com/office/powerpoint/2010/main" val="1538363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Missing codes should show up in uncalibrated</a:t>
            </a:r>
          </a:p>
        </p:txBody>
      </p:sp>
      <p:sp>
        <p:nvSpPr>
          <p:cNvPr id="4" name="Slide Number Placeholder 3"/>
          <p:cNvSpPr>
            <a:spLocks noGrp="1"/>
          </p:cNvSpPr>
          <p:nvPr>
            <p:ph type="sldNum" sz="quarter" idx="5"/>
          </p:nvPr>
        </p:nvSpPr>
        <p:spPr/>
        <p:txBody>
          <a:bodyPr/>
          <a:lstStyle/>
          <a:p>
            <a:fld id="{1147FB43-2506-47E2-A45C-D3C97802E585}" type="slidenum">
              <a:rPr lang="en-US" smtClean="0"/>
              <a:t>30</a:t>
            </a:fld>
            <a:endParaRPr lang="en-US"/>
          </a:p>
        </p:txBody>
      </p:sp>
    </p:spTree>
    <p:extLst>
      <p:ext uri="{BB962C8B-B14F-4D97-AF65-F5344CB8AC3E}">
        <p14:creationId xmlns:p14="http://schemas.microsoft.com/office/powerpoint/2010/main" val="2468970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proof-of-concept histogram graphs (mostly just a fun demonstration)</a:t>
            </a:r>
          </a:p>
        </p:txBody>
      </p:sp>
      <p:sp>
        <p:nvSpPr>
          <p:cNvPr id="4" name="Slide Number Placeholder 3"/>
          <p:cNvSpPr>
            <a:spLocks noGrp="1"/>
          </p:cNvSpPr>
          <p:nvPr>
            <p:ph type="sldNum" sz="quarter" idx="5"/>
          </p:nvPr>
        </p:nvSpPr>
        <p:spPr/>
        <p:txBody>
          <a:bodyPr/>
          <a:lstStyle/>
          <a:p>
            <a:fld id="{1147FB43-2506-47E2-A45C-D3C97802E585}" type="slidenum">
              <a:rPr lang="en-US" smtClean="0"/>
              <a:t>31</a:t>
            </a:fld>
            <a:endParaRPr lang="en-US"/>
          </a:p>
        </p:txBody>
      </p:sp>
    </p:spTree>
    <p:extLst>
      <p:ext uri="{BB962C8B-B14F-4D97-AF65-F5344CB8AC3E}">
        <p14:creationId xmlns:p14="http://schemas.microsoft.com/office/powerpoint/2010/main" val="3291796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Channel X total will appear in the totals register if you write X to a certain other register </a:t>
            </a:r>
          </a:p>
        </p:txBody>
      </p:sp>
      <p:sp>
        <p:nvSpPr>
          <p:cNvPr id="4" name="Slide Number Placeholder 3"/>
          <p:cNvSpPr>
            <a:spLocks noGrp="1"/>
          </p:cNvSpPr>
          <p:nvPr>
            <p:ph type="sldNum" sz="quarter" idx="5"/>
          </p:nvPr>
        </p:nvSpPr>
        <p:spPr/>
        <p:txBody>
          <a:bodyPr/>
          <a:lstStyle/>
          <a:p>
            <a:fld id="{1147FB43-2506-47E2-A45C-D3C97802E585}" type="slidenum">
              <a:rPr lang="en-US" smtClean="0"/>
              <a:t>34</a:t>
            </a:fld>
            <a:endParaRPr lang="en-US"/>
          </a:p>
        </p:txBody>
      </p:sp>
    </p:spTree>
    <p:extLst>
      <p:ext uri="{BB962C8B-B14F-4D97-AF65-F5344CB8AC3E}">
        <p14:creationId xmlns:p14="http://schemas.microsoft.com/office/powerpoint/2010/main" val="225271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histogram data is copied is the same way that the spy buffer data is copied (</a:t>
            </a:r>
            <a:r>
              <a:rPr lang="en-US" dirty="0" err="1"/>
              <a:t>memcpy</a:t>
            </a:r>
            <a:r>
              <a:rPr lang="en-US" dirty="0"/>
              <a:t>)</a:t>
            </a:r>
          </a:p>
          <a:p>
            <a:r>
              <a:rPr lang="en-US" dirty="0"/>
              <a:t>This greatly speeds up execution time compared to peek/poking one by one</a:t>
            </a:r>
          </a:p>
          <a:p>
            <a:r>
              <a:rPr lang="en-US" dirty="0"/>
              <a:t>Will go into how I </a:t>
            </a:r>
            <a:r>
              <a:rPr lang="en-US"/>
              <a:t>implemented this later</a:t>
            </a:r>
            <a:endParaRPr lang="en-US" dirty="0"/>
          </a:p>
        </p:txBody>
      </p:sp>
      <p:sp>
        <p:nvSpPr>
          <p:cNvPr id="4" name="Slide Number Placeholder 3"/>
          <p:cNvSpPr>
            <a:spLocks noGrp="1"/>
          </p:cNvSpPr>
          <p:nvPr>
            <p:ph type="sldNum" sz="quarter" idx="5"/>
          </p:nvPr>
        </p:nvSpPr>
        <p:spPr/>
        <p:txBody>
          <a:bodyPr/>
          <a:lstStyle/>
          <a:p>
            <a:fld id="{1147FB43-2506-47E2-A45C-D3C97802E585}" type="slidenum">
              <a:rPr lang="en-US" smtClean="0"/>
              <a:t>35</a:t>
            </a:fld>
            <a:endParaRPr lang="en-US"/>
          </a:p>
        </p:txBody>
      </p:sp>
    </p:spTree>
    <p:extLst>
      <p:ext uri="{BB962C8B-B14F-4D97-AF65-F5344CB8AC3E}">
        <p14:creationId xmlns:p14="http://schemas.microsoft.com/office/powerpoint/2010/main" val="3610500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exact speedup figure?</a:t>
            </a:r>
          </a:p>
        </p:txBody>
      </p:sp>
      <p:sp>
        <p:nvSpPr>
          <p:cNvPr id="4" name="Slide Number Placeholder 3"/>
          <p:cNvSpPr>
            <a:spLocks noGrp="1"/>
          </p:cNvSpPr>
          <p:nvPr>
            <p:ph type="sldNum" sz="quarter" idx="5"/>
          </p:nvPr>
        </p:nvSpPr>
        <p:spPr/>
        <p:txBody>
          <a:bodyPr/>
          <a:lstStyle/>
          <a:p>
            <a:fld id="{1147FB43-2506-47E2-A45C-D3C97802E585}" type="slidenum">
              <a:rPr lang="en-US" smtClean="0"/>
              <a:t>36</a:t>
            </a:fld>
            <a:endParaRPr lang="en-US"/>
          </a:p>
        </p:txBody>
      </p:sp>
    </p:spTree>
    <p:extLst>
      <p:ext uri="{BB962C8B-B14F-4D97-AF65-F5344CB8AC3E}">
        <p14:creationId xmlns:p14="http://schemas.microsoft.com/office/powerpoint/2010/main" val="363162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DNL? INL?</a:t>
            </a:r>
          </a:p>
        </p:txBody>
      </p:sp>
      <p:sp>
        <p:nvSpPr>
          <p:cNvPr id="4" name="Slide Number Placeholder 3"/>
          <p:cNvSpPr>
            <a:spLocks noGrp="1"/>
          </p:cNvSpPr>
          <p:nvPr>
            <p:ph type="sldNum" sz="quarter" idx="5"/>
          </p:nvPr>
        </p:nvSpPr>
        <p:spPr/>
        <p:txBody>
          <a:bodyPr/>
          <a:lstStyle/>
          <a:p>
            <a:fld id="{1147FB43-2506-47E2-A45C-D3C97802E585}" type="slidenum">
              <a:rPr lang="en-US" smtClean="0"/>
              <a:t>6</a:t>
            </a:fld>
            <a:endParaRPr lang="en-US"/>
          </a:p>
        </p:txBody>
      </p:sp>
    </p:spTree>
    <p:extLst>
      <p:ext uri="{BB962C8B-B14F-4D97-AF65-F5344CB8AC3E}">
        <p14:creationId xmlns:p14="http://schemas.microsoft.com/office/powerpoint/2010/main" val="281920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Condense to bullet points?</a:t>
            </a:r>
          </a:p>
        </p:txBody>
      </p:sp>
      <p:sp>
        <p:nvSpPr>
          <p:cNvPr id="4" name="Slide Number Placeholder 3"/>
          <p:cNvSpPr>
            <a:spLocks noGrp="1"/>
          </p:cNvSpPr>
          <p:nvPr>
            <p:ph type="sldNum" sz="quarter" idx="5"/>
          </p:nvPr>
        </p:nvSpPr>
        <p:spPr/>
        <p:txBody>
          <a:bodyPr/>
          <a:lstStyle/>
          <a:p>
            <a:fld id="{1147FB43-2506-47E2-A45C-D3C97802E585}" type="slidenum">
              <a:rPr lang="en-US" smtClean="0"/>
              <a:t>9</a:t>
            </a:fld>
            <a:endParaRPr lang="en-US"/>
          </a:p>
        </p:txBody>
      </p:sp>
    </p:spTree>
    <p:extLst>
      <p:ext uri="{BB962C8B-B14F-4D97-AF65-F5344CB8AC3E}">
        <p14:creationId xmlns:p14="http://schemas.microsoft.com/office/powerpoint/2010/main" val="334455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a lot actually to fbld_modified – the data is already</a:t>
            </a:r>
            <a:r>
              <a:rPr lang="en-US">
                <a:solidFill>
                  <a:srgbClr val="FF0000"/>
                </a:solidFill>
              </a:rPr>
              <a:t> extracted from the COLDATA frame, and all we need it to do is validate and align data</a:t>
            </a:r>
          </a:p>
        </p:txBody>
      </p:sp>
      <p:sp>
        <p:nvSpPr>
          <p:cNvPr id="4" name="Slide Number Placeholder 3"/>
          <p:cNvSpPr>
            <a:spLocks noGrp="1"/>
          </p:cNvSpPr>
          <p:nvPr>
            <p:ph type="sldNum" sz="quarter" idx="5"/>
          </p:nvPr>
        </p:nvSpPr>
        <p:spPr/>
        <p:txBody>
          <a:bodyPr/>
          <a:lstStyle/>
          <a:p>
            <a:fld id="{1147FB43-2506-47E2-A45C-D3C97802E585}" type="slidenum">
              <a:rPr lang="en-US" smtClean="0"/>
              <a:t>10</a:t>
            </a:fld>
            <a:endParaRPr lang="en-US"/>
          </a:p>
        </p:txBody>
      </p:sp>
    </p:spTree>
    <p:extLst>
      <p:ext uri="{BB962C8B-B14F-4D97-AF65-F5344CB8AC3E}">
        <p14:creationId xmlns:p14="http://schemas.microsoft.com/office/powerpoint/2010/main" val="55444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11</a:t>
            </a:fld>
            <a:endParaRPr lang="en-US"/>
          </a:p>
        </p:txBody>
      </p:sp>
    </p:spTree>
    <p:extLst>
      <p:ext uri="{BB962C8B-B14F-4D97-AF65-F5344CB8AC3E}">
        <p14:creationId xmlns:p14="http://schemas.microsoft.com/office/powerpoint/2010/main" val="159003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Totals are read out “indirectly” one by one by peeking and poking WIB registers – </a:t>
            </a:r>
          </a:p>
          <a:p>
            <a:r>
              <a:rPr lang="en-US"/>
              <a:t>Specify that registers are on AXI bus?</a:t>
            </a:r>
          </a:p>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12</a:t>
            </a:fld>
            <a:endParaRPr lang="en-US"/>
          </a:p>
        </p:txBody>
      </p:sp>
    </p:spTree>
    <p:extLst>
      <p:ext uri="{BB962C8B-B14F-4D97-AF65-F5344CB8AC3E}">
        <p14:creationId xmlns:p14="http://schemas.microsoft.com/office/powerpoint/2010/main" val="1920602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more detailed analysis? Graphs?</a:t>
            </a:r>
          </a:p>
        </p:txBody>
      </p:sp>
      <p:sp>
        <p:nvSpPr>
          <p:cNvPr id="4" name="Slide Number Placeholder 3"/>
          <p:cNvSpPr>
            <a:spLocks noGrp="1"/>
          </p:cNvSpPr>
          <p:nvPr>
            <p:ph type="sldNum" sz="quarter" idx="5"/>
          </p:nvPr>
        </p:nvSpPr>
        <p:spPr/>
        <p:txBody>
          <a:bodyPr/>
          <a:lstStyle/>
          <a:p>
            <a:fld id="{1147FB43-2506-47E2-A45C-D3C97802E585}" type="slidenum">
              <a:rPr lang="en-US" smtClean="0"/>
              <a:t>13</a:t>
            </a:fld>
            <a:endParaRPr lang="en-US"/>
          </a:p>
        </p:txBody>
      </p:sp>
    </p:spTree>
    <p:extLst>
      <p:ext uri="{BB962C8B-B14F-4D97-AF65-F5344CB8AC3E}">
        <p14:creationId xmlns:p14="http://schemas.microsoft.com/office/powerpoint/2010/main" val="322645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only one channel at a time is analyzed because of memory allocation constraints (discussed later)</a:t>
            </a:r>
          </a:p>
        </p:txBody>
      </p:sp>
      <p:sp>
        <p:nvSpPr>
          <p:cNvPr id="4" name="Slide Number Placeholder 3"/>
          <p:cNvSpPr>
            <a:spLocks noGrp="1"/>
          </p:cNvSpPr>
          <p:nvPr>
            <p:ph type="sldNum" sz="quarter" idx="5"/>
          </p:nvPr>
        </p:nvSpPr>
        <p:spPr/>
        <p:txBody>
          <a:bodyPr/>
          <a:lstStyle/>
          <a:p>
            <a:fld id="{1147FB43-2506-47E2-A45C-D3C97802E585}" type="slidenum">
              <a:rPr lang="en-US" smtClean="0"/>
              <a:t>14</a:t>
            </a:fld>
            <a:endParaRPr lang="en-US"/>
          </a:p>
        </p:txBody>
      </p:sp>
    </p:spTree>
    <p:extLst>
      <p:ext uri="{BB962C8B-B14F-4D97-AF65-F5344CB8AC3E}">
        <p14:creationId xmlns:p14="http://schemas.microsoft.com/office/powerpoint/2010/main" val="401901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F3AE-4C39-C723-1741-5C377076F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5BD8AE-41CF-B796-2FB1-23BFF5060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C7A65-9AD9-8DC9-B50F-F1E0D4BEBFD8}"/>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B4702393-CC2B-900B-44CB-F3AE7AFAF944}"/>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E6BD6926-0615-F39A-67A0-1D5AAAFE66B1}"/>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99645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E7D1-63F9-89ED-ED60-371388FFA1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C98E2C-DCE8-80B2-961E-DC9BD7CCA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BF68E-6090-BEBC-571A-57224334D16F}"/>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B418631B-F188-C63D-14DD-52CC17066A14}"/>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51AC039E-D371-3B11-4172-6ABD35D3B8BB}"/>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87218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39372-83AC-05DC-3C74-919E45DD8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E8553-504C-F684-ADCA-DDB3205E7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F354D-DD08-9D1C-F0D4-4FDDECEC55FD}"/>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199DBA4E-AE6A-54F4-DF67-EA634005799D}"/>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9EA23890-97D2-AD7A-9DFA-4A6C9E814216}"/>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629945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userDrawn="1"/>
        </p:nvPicPr>
        <p:blipFill>
          <a:blip r:embed="rId3"/>
          <a:stretch>
            <a:fillRect/>
          </a:stretch>
        </p:blipFill>
        <p:spPr>
          <a:xfrm>
            <a:off x="8386083" y="5742910"/>
            <a:ext cx="3238500" cy="419100"/>
          </a:xfrm>
          <a:prstGeom prst="rect">
            <a:avLst/>
          </a:prstGeom>
        </p:spPr>
      </p:pic>
    </p:spTree>
    <p:extLst>
      <p:ext uri="{BB962C8B-B14F-4D97-AF65-F5344CB8AC3E}">
        <p14:creationId xmlns:p14="http://schemas.microsoft.com/office/powerpoint/2010/main" val="3516832803"/>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8" name="Picture 7">
            <a:extLst>
              <a:ext uri="{FF2B5EF4-FFF2-40B4-BE49-F238E27FC236}">
                <a16:creationId xmlns:a16="http://schemas.microsoft.com/office/drawing/2014/main" id="{A1CCAF04-6C30-614D-8071-3CC683E976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6083" y="5755088"/>
            <a:ext cx="3238500" cy="419100"/>
          </a:xfrm>
          <a:prstGeom prst="rect">
            <a:avLst/>
          </a:prstGeom>
        </p:spPr>
      </p:pic>
    </p:spTree>
    <p:extLst>
      <p:ext uri="{BB962C8B-B14F-4D97-AF65-F5344CB8AC3E}">
        <p14:creationId xmlns:p14="http://schemas.microsoft.com/office/powerpoint/2010/main" val="663993636"/>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userDrawn="1"/>
        </p:nvPicPr>
        <p:blipFill>
          <a:blip r:embed="rId3"/>
          <a:stretch>
            <a:fillRect/>
          </a:stretch>
        </p:blipFill>
        <p:spPr>
          <a:xfrm>
            <a:off x="8386083" y="5742910"/>
            <a:ext cx="3238500" cy="419100"/>
          </a:xfrm>
          <a:prstGeom prst="rect">
            <a:avLst/>
          </a:prstGeom>
        </p:spPr>
      </p:pic>
    </p:spTree>
    <p:extLst>
      <p:ext uri="{BB962C8B-B14F-4D97-AF65-F5344CB8AC3E}">
        <p14:creationId xmlns:p14="http://schemas.microsoft.com/office/powerpoint/2010/main" val="2219167019"/>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1FB783-2389-2044-9FEC-A01C09265EC1}"/>
              </a:ext>
            </a:extLst>
          </p:cNvPr>
          <p:cNvSpPr>
            <a:spLocks noGrp="1"/>
          </p:cNvSpPr>
          <p:nvPr>
            <p:ph idx="1"/>
          </p:nvPr>
        </p:nvSpPr>
        <p:spPr>
          <a:xfrm>
            <a:off x="571500" y="1058779"/>
            <a:ext cx="11049000" cy="497403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84785F67-179E-4145-8BCB-4A0C61A894B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pic>
        <p:nvPicPr>
          <p:cNvPr id="4" name="Picture 2" descr="Deep Underground Neutrino Experiment">
            <a:extLst>
              <a:ext uri="{FF2B5EF4-FFF2-40B4-BE49-F238E27FC236}">
                <a16:creationId xmlns:a16="http://schemas.microsoft.com/office/drawing/2014/main" id="{AA6E9090-0C7C-9CB1-C666-490C49F76AB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6193"/>
          <a:stretch/>
        </p:blipFill>
        <p:spPr bwMode="auto">
          <a:xfrm>
            <a:off x="2151408" y="6213411"/>
            <a:ext cx="1057303" cy="394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272A436-6682-CFCA-9F4D-EAD759E8E7FB}"/>
              </a:ext>
            </a:extLst>
          </p:cNvPr>
          <p:cNvSpPr>
            <a:spLocks noGrp="1"/>
          </p:cNvSpPr>
          <p:nvPr>
            <p:ph type="title"/>
          </p:nvPr>
        </p:nvSpPr>
        <p:spPr>
          <a:xfrm>
            <a:off x="571500" y="365125"/>
            <a:ext cx="11049000" cy="561179"/>
          </a:xfrm>
        </p:spPr>
        <p:txBody>
          <a:bodyPr>
            <a:noAutofit/>
          </a:bodyPr>
          <a:lstStyle>
            <a:lvl1pPr>
              <a:defRPr sz="3200"/>
            </a:lvl1pPr>
          </a:lstStyle>
          <a:p>
            <a:r>
              <a:rPr lang="en-US"/>
              <a:t>Click to edit Master title style</a:t>
            </a:r>
          </a:p>
        </p:txBody>
      </p:sp>
    </p:spTree>
    <p:extLst>
      <p:ext uri="{BB962C8B-B14F-4D97-AF65-F5344CB8AC3E}">
        <p14:creationId xmlns:p14="http://schemas.microsoft.com/office/powerpoint/2010/main" val="2805457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2751816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3439992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965E-00C4-6F4C-8817-84A69C14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926A3-B154-C14C-BFED-E141D3C8B7D4}"/>
              </a:ext>
            </a:extLst>
          </p:cNvPr>
          <p:cNvSpPr>
            <a:spLocks noGrp="1"/>
          </p:cNvSpPr>
          <p:nvPr>
            <p:ph sz="half" idx="1"/>
          </p:nvPr>
        </p:nvSpPr>
        <p:spPr>
          <a:xfrm>
            <a:off x="5715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0C922-34CF-D846-A402-06F51B18941E}"/>
              </a:ext>
            </a:extLst>
          </p:cNvPr>
          <p:cNvSpPr>
            <a:spLocks noGrp="1"/>
          </p:cNvSpPr>
          <p:nvPr>
            <p:ph sz="half" idx="2"/>
          </p:nvPr>
        </p:nvSpPr>
        <p:spPr>
          <a:xfrm>
            <a:off x="60960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1868AE-308B-D548-82A1-318656FC555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307000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CFC5-D97A-B448-B815-E68D1A9731E8}"/>
              </a:ext>
            </a:extLst>
          </p:cNvPr>
          <p:cNvSpPr>
            <a:spLocks noGrp="1"/>
          </p:cNvSpPr>
          <p:nvPr>
            <p:ph type="title"/>
          </p:nvPr>
        </p:nvSpPr>
        <p:spPr>
          <a:xfrm>
            <a:off x="571500"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BFB46D-01D9-1D44-ABED-AC6282C16BC1}"/>
              </a:ext>
            </a:extLst>
          </p:cNvPr>
          <p:cNvSpPr>
            <a:spLocks noGrp="1"/>
          </p:cNvSpPr>
          <p:nvPr>
            <p:ph type="body" idx="1"/>
          </p:nvPr>
        </p:nvSpPr>
        <p:spPr>
          <a:xfrm>
            <a:off x="57150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F9F48-3F7F-A545-9387-0732A54B5B13}"/>
              </a:ext>
            </a:extLst>
          </p:cNvPr>
          <p:cNvSpPr>
            <a:spLocks noGrp="1"/>
          </p:cNvSpPr>
          <p:nvPr>
            <p:ph sz="half" idx="2"/>
          </p:nvPr>
        </p:nvSpPr>
        <p:spPr>
          <a:xfrm>
            <a:off x="57150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C0DC1-B7CB-B343-8B4E-8D57625AEA93}"/>
              </a:ext>
            </a:extLst>
          </p:cNvPr>
          <p:cNvSpPr>
            <a:spLocks noGrp="1"/>
          </p:cNvSpPr>
          <p:nvPr>
            <p:ph type="body" sz="quarter" idx="3"/>
          </p:nvPr>
        </p:nvSpPr>
        <p:spPr>
          <a:xfrm>
            <a:off x="60960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689F1-F4A7-6440-A9D9-1BF6E3E127B0}"/>
              </a:ext>
            </a:extLst>
          </p:cNvPr>
          <p:cNvSpPr>
            <a:spLocks noGrp="1"/>
          </p:cNvSpPr>
          <p:nvPr>
            <p:ph sz="quarter" idx="4"/>
          </p:nvPr>
        </p:nvSpPr>
        <p:spPr>
          <a:xfrm>
            <a:off x="60960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4E88283-FA1D-D040-8AFC-1D07DFC302AA}"/>
              </a:ext>
            </a:extLst>
          </p:cNvPr>
          <p:cNvSpPr>
            <a:spLocks noGrp="1"/>
          </p:cNvSpPr>
          <p:nvPr>
            <p:ph type="sldNum" sz="quarter" idx="10"/>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112538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2199-9CB4-63BF-BEBD-72EF9BDC6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11358-4D1D-182F-FCE4-4999A746F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DA92A-E18D-FC29-2AAC-BEEDDF436B84}"/>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9DC3925D-C3B1-A27B-547A-12A960B88447}"/>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8D88791E-5D6F-2A16-1B2D-75700EC97962}"/>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781862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70F5-09AC-CD48-85DB-1752A5E862CB}"/>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D6FDB5-5C90-C844-8D34-266A469CEC5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592987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D20343-9337-0E42-A01C-2815CA8E0561}"/>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881622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4E83-FA30-AE49-A809-D1503D6A5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F97B18-F1D3-C845-98E1-FCEEFD596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0677A6-B440-D244-B039-82AFE3A15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6ACFED41-9DB8-3441-9E99-88FCE31DC29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1672290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99BF-B963-A049-A11E-595313950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A4A0F9-2FD7-DE46-AE52-AD7C0C073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59413AE-9723-9D45-B482-FF92ED073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B0BC717A-FCD7-0D46-A097-931C02281585}"/>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2780504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FA0D-AA3C-664A-87D2-78DEA605D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5DD7F-359B-0241-A0E1-CB4146394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94FE3B0-EE83-EE47-9729-1EF195304D10}"/>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009943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785AC-BC0C-8F4E-B552-D8A6AD40E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9A820-91F6-F544-8B07-61605B067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1FAE437-C75F-3A40-9104-1FFF2D5E7948}"/>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0390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6E7-9E24-69DC-783F-DA497B656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73ED89-60AF-AB5B-761A-A226150D5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010BB-7E8F-C74C-2AE5-5549CD28106C}"/>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854FD1AB-1CD4-7198-6960-11F5CE9A2E7C}"/>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E844B8C1-765E-7556-F501-EA6934E8CD91}"/>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7018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A6B83-4DF6-5016-9D24-71D4CA98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12E3D-9123-CD78-C628-12B3338A53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E5EF95-9E8A-E192-78DC-273ACB939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9F1ADA-78FC-3771-0C36-5076EA12D2BE}"/>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56F46869-2B3F-EF93-8FCF-E0DDF4F6E7E6}"/>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10C03F44-15BC-10DC-5882-B273A3E94C08}"/>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173145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CB54-93D4-AE6E-CCDD-E732B13AFC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7827A-B150-9CFD-BFBA-CE0B9FE67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BA797-FC5A-71DD-CE99-2D13D5D3E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E93692-F96C-62C8-D3FC-45DD974FA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056BF-5F4B-19DB-A0F7-7CADB6AC5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FB5C1-7F61-DE9E-6B19-2CA3A40D3C0F}"/>
              </a:ext>
            </a:extLst>
          </p:cNvPr>
          <p:cNvSpPr>
            <a:spLocks noGrp="1"/>
          </p:cNvSpPr>
          <p:nvPr>
            <p:ph type="dt" sz="half" idx="10"/>
          </p:nvPr>
        </p:nvSpPr>
        <p:spPr/>
        <p:txBody>
          <a:bodyPr/>
          <a:lstStyle/>
          <a:p>
            <a:r>
              <a:rPr lang="en-US"/>
              <a:t>09/12/2022</a:t>
            </a:r>
          </a:p>
        </p:txBody>
      </p:sp>
      <p:sp>
        <p:nvSpPr>
          <p:cNvPr id="8" name="Footer Placeholder 7">
            <a:extLst>
              <a:ext uri="{FF2B5EF4-FFF2-40B4-BE49-F238E27FC236}">
                <a16:creationId xmlns:a16="http://schemas.microsoft.com/office/drawing/2014/main" id="{628EC0CF-3AA3-D5CD-79F6-1E4101ECAFCE}"/>
              </a:ext>
            </a:extLst>
          </p:cNvPr>
          <p:cNvSpPr>
            <a:spLocks noGrp="1"/>
          </p:cNvSpPr>
          <p:nvPr>
            <p:ph type="ftr" sz="quarter" idx="11"/>
          </p:nvPr>
        </p:nvSpPr>
        <p:spPr/>
        <p:txBody>
          <a:bodyPr/>
          <a:lstStyle/>
          <a:p>
            <a:r>
              <a:rPr lang="en-US"/>
              <a:t>daad</a:t>
            </a:r>
          </a:p>
        </p:txBody>
      </p:sp>
      <p:sp>
        <p:nvSpPr>
          <p:cNvPr id="9" name="Slide Number Placeholder 8">
            <a:extLst>
              <a:ext uri="{FF2B5EF4-FFF2-40B4-BE49-F238E27FC236}">
                <a16:creationId xmlns:a16="http://schemas.microsoft.com/office/drawing/2014/main" id="{B9142FFA-A55E-F360-FA8C-D47CF048E8C8}"/>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1845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A297-1000-1B3D-A841-190869A6BF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BEE533-7C55-DBA3-CCB9-EDBBA2FDFC5D}"/>
              </a:ext>
            </a:extLst>
          </p:cNvPr>
          <p:cNvSpPr>
            <a:spLocks noGrp="1"/>
          </p:cNvSpPr>
          <p:nvPr>
            <p:ph type="dt" sz="half" idx="10"/>
          </p:nvPr>
        </p:nvSpPr>
        <p:spPr/>
        <p:txBody>
          <a:bodyPr/>
          <a:lstStyle/>
          <a:p>
            <a:r>
              <a:rPr lang="en-US"/>
              <a:t>09/12/2022</a:t>
            </a:r>
          </a:p>
        </p:txBody>
      </p:sp>
      <p:sp>
        <p:nvSpPr>
          <p:cNvPr id="4" name="Footer Placeholder 3">
            <a:extLst>
              <a:ext uri="{FF2B5EF4-FFF2-40B4-BE49-F238E27FC236}">
                <a16:creationId xmlns:a16="http://schemas.microsoft.com/office/drawing/2014/main" id="{4C42CF8A-01AF-ACAD-3F07-759F2739119A}"/>
              </a:ext>
            </a:extLst>
          </p:cNvPr>
          <p:cNvSpPr>
            <a:spLocks noGrp="1"/>
          </p:cNvSpPr>
          <p:nvPr>
            <p:ph type="ftr" sz="quarter" idx="11"/>
          </p:nvPr>
        </p:nvSpPr>
        <p:spPr/>
        <p:txBody>
          <a:bodyPr/>
          <a:lstStyle/>
          <a:p>
            <a:r>
              <a:rPr lang="en-US"/>
              <a:t>daad</a:t>
            </a:r>
          </a:p>
        </p:txBody>
      </p:sp>
      <p:sp>
        <p:nvSpPr>
          <p:cNvPr id="5" name="Slide Number Placeholder 4">
            <a:extLst>
              <a:ext uri="{FF2B5EF4-FFF2-40B4-BE49-F238E27FC236}">
                <a16:creationId xmlns:a16="http://schemas.microsoft.com/office/drawing/2014/main" id="{4213B001-C876-EC0C-0A98-47375DF0349D}"/>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02491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4F31B-3FF8-D2E8-84E9-7E9AF8283347}"/>
              </a:ext>
            </a:extLst>
          </p:cNvPr>
          <p:cNvSpPr>
            <a:spLocks noGrp="1"/>
          </p:cNvSpPr>
          <p:nvPr>
            <p:ph type="dt" sz="half" idx="10"/>
          </p:nvPr>
        </p:nvSpPr>
        <p:spPr/>
        <p:txBody>
          <a:bodyPr/>
          <a:lstStyle/>
          <a:p>
            <a:r>
              <a:rPr lang="en-US"/>
              <a:t>09/12/2022</a:t>
            </a:r>
          </a:p>
        </p:txBody>
      </p:sp>
      <p:sp>
        <p:nvSpPr>
          <p:cNvPr id="3" name="Footer Placeholder 2">
            <a:extLst>
              <a:ext uri="{FF2B5EF4-FFF2-40B4-BE49-F238E27FC236}">
                <a16:creationId xmlns:a16="http://schemas.microsoft.com/office/drawing/2014/main" id="{F3E1D552-B065-95F3-CE86-69A577969768}"/>
              </a:ext>
            </a:extLst>
          </p:cNvPr>
          <p:cNvSpPr>
            <a:spLocks noGrp="1"/>
          </p:cNvSpPr>
          <p:nvPr>
            <p:ph type="ftr" sz="quarter" idx="11"/>
          </p:nvPr>
        </p:nvSpPr>
        <p:spPr/>
        <p:txBody>
          <a:bodyPr/>
          <a:lstStyle/>
          <a:p>
            <a:r>
              <a:rPr lang="en-US"/>
              <a:t>daad</a:t>
            </a:r>
          </a:p>
        </p:txBody>
      </p:sp>
      <p:sp>
        <p:nvSpPr>
          <p:cNvPr id="4" name="Slide Number Placeholder 3">
            <a:extLst>
              <a:ext uri="{FF2B5EF4-FFF2-40B4-BE49-F238E27FC236}">
                <a16:creationId xmlns:a16="http://schemas.microsoft.com/office/drawing/2014/main" id="{6F92EBB0-F063-831D-AEAF-4739247E22B5}"/>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7694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702A-1636-EAEA-0BAD-E0F962D72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179C94-CB5E-F419-9C0E-CB5DDCAE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7075B5-D01D-5E01-31B7-516AECF27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230C4-E3A3-4CB7-FC42-3CEA9315CD8F}"/>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ACFBF658-355E-503F-A156-A5BFFA83269E}"/>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520D9FFD-0FB1-76E2-E1AF-2D90D760EF9E}"/>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33644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CEA3-849E-038F-0F42-CD5EB1FA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798AF-89B7-E374-1472-B62310517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0AE23A-812E-E748-C898-32E22462E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FC3B7-91CF-8989-AC4E-5734D4CB80A2}"/>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0C22B0E8-5CD5-C84D-A7BB-0BBC7DD38172}"/>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A414347C-1D1B-2B05-34FA-59CC0ADBF4EA}"/>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95669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63B2C-92F4-51B1-93DA-4BCE5873F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320DA-A3A6-06B5-FEA5-7D12E29D01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0DCCB-37B9-44A0-A3C0-88CDA6EC9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09/12/2022</a:t>
            </a:r>
          </a:p>
        </p:txBody>
      </p:sp>
      <p:sp>
        <p:nvSpPr>
          <p:cNvPr id="5" name="Footer Placeholder 4">
            <a:extLst>
              <a:ext uri="{FF2B5EF4-FFF2-40B4-BE49-F238E27FC236}">
                <a16:creationId xmlns:a16="http://schemas.microsoft.com/office/drawing/2014/main" id="{2D030022-FDEC-6980-D098-B0AE763E8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daad</a:t>
            </a:r>
          </a:p>
        </p:txBody>
      </p:sp>
      <p:sp>
        <p:nvSpPr>
          <p:cNvPr id="6" name="Slide Number Placeholder 5">
            <a:extLst>
              <a:ext uri="{FF2B5EF4-FFF2-40B4-BE49-F238E27FC236}">
                <a16:creationId xmlns:a16="http://schemas.microsoft.com/office/drawing/2014/main" id="{3913A105-9FC9-F17E-EE3A-D17DEE6E9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1BDBB-D9E7-48CE-A135-B01F4B1E1733}" type="slidenum">
              <a:rPr lang="en-US" smtClean="0"/>
              <a:t>‹#›</a:t>
            </a:fld>
            <a:endParaRPr lang="en-US"/>
          </a:p>
        </p:txBody>
      </p:sp>
    </p:spTree>
    <p:extLst>
      <p:ext uri="{BB962C8B-B14F-4D97-AF65-F5344CB8AC3E}">
        <p14:creationId xmlns:p14="http://schemas.microsoft.com/office/powerpoint/2010/main" val="4114443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AAA2-8718-2247-8539-9A0DC22C048C}"/>
              </a:ext>
            </a:extLst>
          </p:cNvPr>
          <p:cNvSpPr>
            <a:spLocks noGrp="1"/>
          </p:cNvSpPr>
          <p:nvPr>
            <p:ph type="title"/>
          </p:nvPr>
        </p:nvSpPr>
        <p:spPr>
          <a:xfrm>
            <a:off x="571500" y="365125"/>
            <a:ext cx="11049000" cy="1325563"/>
          </a:xfrm>
          <a:prstGeom prst="rect">
            <a:avLst/>
          </a:prstGeom>
        </p:spPr>
        <p:txBody>
          <a:bodyPr vert="horz" lIns="91440" tIns="45720" rIns="91440" bIns="45720" rtlCol="0" anchor="ctr">
            <a:normAutofit/>
          </a:bodyPr>
          <a:lstStyle/>
          <a:p>
            <a:endParaRPr lang="en-US"/>
          </a:p>
        </p:txBody>
      </p:sp>
      <p:sp>
        <p:nvSpPr>
          <p:cNvPr id="3" name="Text Placeholder 2">
            <a:extLst>
              <a:ext uri="{FF2B5EF4-FFF2-40B4-BE49-F238E27FC236}">
                <a16:creationId xmlns:a16="http://schemas.microsoft.com/office/drawing/2014/main" id="{A73056FE-C136-A54B-9DE3-EACD8E08FED9}"/>
              </a:ext>
            </a:extLst>
          </p:cNvPr>
          <p:cNvSpPr>
            <a:spLocks noGrp="1"/>
          </p:cNvSpPr>
          <p:nvPr>
            <p:ph type="body" idx="1"/>
          </p:nvPr>
        </p:nvSpPr>
        <p:spPr>
          <a:xfrm>
            <a:off x="571500" y="1825625"/>
            <a:ext cx="11049000" cy="4207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125833E0-DD3D-DF4F-9316-F67B7A80E30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9106032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p15:clr>
            <a:srgbClr val="F26B43"/>
          </p15:clr>
        </p15:guide>
        <p15:guide id="8" pos="3840">
          <p15:clr>
            <a:srgbClr val="F26B43"/>
          </p15:clr>
        </p15:guide>
        <p15:guide id="9" pos="360">
          <p15:clr>
            <a:srgbClr val="F26B43"/>
          </p15:clr>
        </p15:guide>
        <p15:guide id="10" orient="horz" pos="3888">
          <p15:clr>
            <a:srgbClr val="F26B43"/>
          </p15:clr>
        </p15:guide>
        <p15:guide id="11" pos="7320">
          <p15:clr>
            <a:srgbClr val="F26B43"/>
          </p15:clr>
        </p15:guide>
        <p15:guide id="12"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9CCF-B6E4-F848-8AF7-A07BBCF6EF94}"/>
              </a:ext>
            </a:extLst>
          </p:cNvPr>
          <p:cNvSpPr>
            <a:spLocks noGrp="1"/>
          </p:cNvSpPr>
          <p:nvPr>
            <p:ph type="ctrTitle"/>
          </p:nvPr>
        </p:nvSpPr>
        <p:spPr>
          <a:xfrm>
            <a:off x="813175" y="2356556"/>
            <a:ext cx="11234799" cy="1947460"/>
          </a:xfrm>
        </p:spPr>
        <p:txBody>
          <a:bodyPr>
            <a:noAutofit/>
          </a:bodyPr>
          <a:lstStyle/>
          <a:p>
            <a:r>
              <a:rPr lang="en-US" sz="7200" dirty="0"/>
              <a:t>WIB Firmware Development for DAT </a:t>
            </a:r>
            <a:r>
              <a:rPr lang="en-US" sz="7200" dirty="0" err="1"/>
              <a:t>ColdADC</a:t>
            </a:r>
            <a:r>
              <a:rPr lang="en-US" sz="7200" dirty="0"/>
              <a:t> QC</a:t>
            </a:r>
          </a:p>
        </p:txBody>
      </p:sp>
      <p:sp>
        <p:nvSpPr>
          <p:cNvPr id="4" name="Text Placeholder 3">
            <a:extLst>
              <a:ext uri="{FF2B5EF4-FFF2-40B4-BE49-F238E27FC236}">
                <a16:creationId xmlns:a16="http://schemas.microsoft.com/office/drawing/2014/main" id="{B9622B2E-4C7F-5E4F-B80E-F0D418C0DFAA}"/>
              </a:ext>
            </a:extLst>
          </p:cNvPr>
          <p:cNvSpPr>
            <a:spLocks noGrp="1"/>
          </p:cNvSpPr>
          <p:nvPr>
            <p:ph type="body" sz="quarter" idx="10"/>
          </p:nvPr>
        </p:nvSpPr>
        <p:spPr/>
        <p:txBody>
          <a:bodyPr/>
          <a:lstStyle/>
          <a:p>
            <a:pPr algn="r"/>
            <a:r>
              <a:rPr lang="en-US" sz="2800"/>
              <a:t>Jillian Donohue on behalf of the BNL CE group</a:t>
            </a:r>
          </a:p>
          <a:p>
            <a:pPr algn="r"/>
            <a:r>
              <a:rPr lang="en-US" sz="2800"/>
              <a:t>12/19/2023</a:t>
            </a:r>
          </a:p>
        </p:txBody>
      </p:sp>
      <p:pic>
        <p:nvPicPr>
          <p:cNvPr id="5" name="Picture 2" descr="Deep Underground Neutrino Experiment">
            <a:extLst>
              <a:ext uri="{FF2B5EF4-FFF2-40B4-BE49-F238E27FC236}">
                <a16:creationId xmlns:a16="http://schemas.microsoft.com/office/drawing/2014/main" id="{00CB008C-9F75-304C-1F38-E0EFECD05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 y="867507"/>
            <a:ext cx="5942957" cy="97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21958"/>
      </p:ext>
    </p:extLst>
  </p:cSld>
  <p:clrMapOvr>
    <a:masterClrMapping/>
  </p:clrMapOvr>
  <mc:AlternateContent xmlns:mc="http://schemas.openxmlformats.org/markup-compatibility/2006" xmlns:p14="http://schemas.microsoft.com/office/powerpoint/2010/main">
    <mc:Choice Requires="p14">
      <p:transition spd="slow" p14:dur="2000" advTm="18487"/>
    </mc:Choice>
    <mc:Fallback xmlns="">
      <p:transition spd="slow" advTm="184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82CFD8-B391-4F10-DDF3-E1DBB0BC9A5B}"/>
              </a:ext>
            </a:extLst>
          </p:cNvPr>
          <p:cNvSpPr/>
          <p:nvPr/>
        </p:nvSpPr>
        <p:spPr>
          <a:xfrm>
            <a:off x="1609725" y="1524000"/>
            <a:ext cx="8153400" cy="243840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FF51102-9D59-7BD0-8799-2760134742D5}"/>
              </a:ext>
            </a:extLst>
          </p:cNvPr>
          <p:cNvSpPr>
            <a:spLocks noGrp="1"/>
          </p:cNvSpPr>
          <p:nvPr>
            <p:ph type="sldNum" sz="quarter" idx="4"/>
          </p:nvPr>
        </p:nvSpPr>
        <p:spPr/>
        <p:txBody>
          <a:bodyPr/>
          <a:lstStyle/>
          <a:p>
            <a:fld id="{933A556B-7C63-244D-9B7C-B0EA8042B330}" type="slidenum">
              <a:rPr lang="en-US" smtClean="0"/>
              <a:pPr/>
              <a:t>10</a:t>
            </a:fld>
            <a:endParaRPr lang="en-US" sz="1000"/>
          </a:p>
        </p:txBody>
      </p:sp>
      <p:sp>
        <p:nvSpPr>
          <p:cNvPr id="4" name="Title 3">
            <a:extLst>
              <a:ext uri="{FF2B5EF4-FFF2-40B4-BE49-F238E27FC236}">
                <a16:creationId xmlns:a16="http://schemas.microsoft.com/office/drawing/2014/main" id="{47B0CBB1-C465-750A-FAF7-CEBEDA352639}"/>
              </a:ext>
            </a:extLst>
          </p:cNvPr>
          <p:cNvSpPr>
            <a:spLocks noGrp="1"/>
          </p:cNvSpPr>
          <p:nvPr>
            <p:ph type="title"/>
          </p:nvPr>
        </p:nvSpPr>
        <p:spPr/>
        <p:txBody>
          <a:bodyPr/>
          <a:lstStyle/>
          <a:p>
            <a:r>
              <a:rPr lang="en-US"/>
              <a:t>Modified frame builder to access raw streaming data</a:t>
            </a:r>
          </a:p>
        </p:txBody>
      </p:sp>
      <p:sp>
        <p:nvSpPr>
          <p:cNvPr id="5" name="Arrow: Right 4">
            <a:extLst>
              <a:ext uri="{FF2B5EF4-FFF2-40B4-BE49-F238E27FC236}">
                <a16:creationId xmlns:a16="http://schemas.microsoft.com/office/drawing/2014/main" id="{636DB961-4872-B09D-A987-7693E0E2C8EB}"/>
              </a:ext>
            </a:extLst>
          </p:cNvPr>
          <p:cNvSpPr/>
          <p:nvPr/>
        </p:nvSpPr>
        <p:spPr>
          <a:xfrm>
            <a:off x="923925"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deframed_data</a:t>
            </a:r>
          </a:p>
        </p:txBody>
      </p:sp>
      <p:sp>
        <p:nvSpPr>
          <p:cNvPr id="6" name="Rectangle 5">
            <a:extLst>
              <a:ext uri="{FF2B5EF4-FFF2-40B4-BE49-F238E27FC236}">
                <a16:creationId xmlns:a16="http://schemas.microsoft.com/office/drawing/2014/main" id="{6DD7C059-15D1-F6C7-303E-87EB23F98E71}"/>
              </a:ext>
            </a:extLst>
          </p:cNvPr>
          <p:cNvSpPr/>
          <p:nvPr/>
        </p:nvSpPr>
        <p:spPr>
          <a:xfrm>
            <a:off x="2676525" y="1951642"/>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Validate and align data</a:t>
            </a:r>
          </a:p>
        </p:txBody>
      </p:sp>
      <p:sp>
        <p:nvSpPr>
          <p:cNvPr id="7" name="Arrow: Right 6">
            <a:extLst>
              <a:ext uri="{FF2B5EF4-FFF2-40B4-BE49-F238E27FC236}">
                <a16:creationId xmlns:a16="http://schemas.microsoft.com/office/drawing/2014/main" id="{C51FE8E8-43BE-26E6-4F9A-8F5177799B38}"/>
              </a:ext>
            </a:extLst>
          </p:cNvPr>
          <p:cNvSpPr/>
          <p:nvPr/>
        </p:nvSpPr>
        <p:spPr>
          <a:xfrm>
            <a:off x="4724400"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8" name="Rectangle 7">
            <a:extLst>
              <a:ext uri="{FF2B5EF4-FFF2-40B4-BE49-F238E27FC236}">
                <a16:creationId xmlns:a16="http://schemas.microsoft.com/office/drawing/2014/main" id="{BA326640-1D0C-BED3-2F89-B93AD2D33960}"/>
              </a:ext>
            </a:extLst>
          </p:cNvPr>
          <p:cNvSpPr/>
          <p:nvPr/>
        </p:nvSpPr>
        <p:spPr>
          <a:xfrm>
            <a:off x="6477000" y="1951642"/>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Build WIB frame</a:t>
            </a:r>
          </a:p>
        </p:txBody>
      </p:sp>
      <p:sp>
        <p:nvSpPr>
          <p:cNvPr id="9" name="Arrow: Right 8">
            <a:extLst>
              <a:ext uri="{FF2B5EF4-FFF2-40B4-BE49-F238E27FC236}">
                <a16:creationId xmlns:a16="http://schemas.microsoft.com/office/drawing/2014/main" id="{43FB52FA-FF72-02EF-5BDD-D0506D37EED9}"/>
              </a:ext>
            </a:extLst>
          </p:cNvPr>
          <p:cNvSpPr/>
          <p:nvPr/>
        </p:nvSpPr>
        <p:spPr>
          <a:xfrm>
            <a:off x="8524875"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WIB frame</a:t>
            </a:r>
          </a:p>
        </p:txBody>
      </p:sp>
      <p:sp>
        <p:nvSpPr>
          <p:cNvPr id="11" name="TextBox 10">
            <a:extLst>
              <a:ext uri="{FF2B5EF4-FFF2-40B4-BE49-F238E27FC236}">
                <a16:creationId xmlns:a16="http://schemas.microsoft.com/office/drawing/2014/main" id="{781AC8F8-45BD-6FB6-5B13-B492E8EF36C6}"/>
              </a:ext>
            </a:extLst>
          </p:cNvPr>
          <p:cNvSpPr txBox="1"/>
          <p:nvPr/>
        </p:nvSpPr>
        <p:spPr>
          <a:xfrm>
            <a:off x="4981575" y="1524000"/>
            <a:ext cx="1590675" cy="369332"/>
          </a:xfrm>
          <a:prstGeom prst="rect">
            <a:avLst/>
          </a:prstGeom>
          <a:noFill/>
        </p:spPr>
        <p:txBody>
          <a:bodyPr wrap="square" rtlCol="0">
            <a:spAutoFit/>
          </a:bodyPr>
          <a:lstStyle/>
          <a:p>
            <a:r>
              <a:rPr lang="en-US"/>
              <a:t>frame_builder</a:t>
            </a:r>
          </a:p>
        </p:txBody>
      </p:sp>
      <p:sp>
        <p:nvSpPr>
          <p:cNvPr id="13" name="TextBox 12">
            <a:extLst>
              <a:ext uri="{FF2B5EF4-FFF2-40B4-BE49-F238E27FC236}">
                <a16:creationId xmlns:a16="http://schemas.microsoft.com/office/drawing/2014/main" id="{D3ADA4E7-20E8-50E3-F892-5220BF056C58}"/>
              </a:ext>
            </a:extLst>
          </p:cNvPr>
          <p:cNvSpPr txBox="1"/>
          <p:nvPr/>
        </p:nvSpPr>
        <p:spPr>
          <a:xfrm>
            <a:off x="2336006" y="3962400"/>
            <a:ext cx="2728912" cy="369332"/>
          </a:xfrm>
          <a:prstGeom prst="rect">
            <a:avLst/>
          </a:prstGeom>
          <a:noFill/>
        </p:spPr>
        <p:txBody>
          <a:bodyPr wrap="square" rtlCol="0">
            <a:spAutoFit/>
          </a:bodyPr>
          <a:lstStyle/>
          <a:p>
            <a:r>
              <a:rPr lang="en-US"/>
              <a:t>frame_builder_modified</a:t>
            </a:r>
          </a:p>
        </p:txBody>
      </p:sp>
      <p:sp>
        <p:nvSpPr>
          <p:cNvPr id="15" name="Arrow: Down 14">
            <a:extLst>
              <a:ext uri="{FF2B5EF4-FFF2-40B4-BE49-F238E27FC236}">
                <a16:creationId xmlns:a16="http://schemas.microsoft.com/office/drawing/2014/main" id="{D4243FF9-2BC9-5DFC-DF19-D0C4E7C81319}"/>
              </a:ext>
            </a:extLst>
          </p:cNvPr>
          <p:cNvSpPr/>
          <p:nvPr/>
        </p:nvSpPr>
        <p:spPr>
          <a:xfrm>
            <a:off x="3140076" y="4344589"/>
            <a:ext cx="838200" cy="921782"/>
          </a:xfrm>
          <a:prstGeom prst="downArrow">
            <a:avLst/>
          </a:prstGeom>
          <a:noFill/>
          <a:ln w="28575">
            <a:solidFill>
              <a:schemeClr val="accent1">
                <a:shade val="15000"/>
                <a:alpha val="54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67C266-F5DC-B295-8843-36739DD6028A}"/>
              </a:ext>
            </a:extLst>
          </p:cNvPr>
          <p:cNvSpPr txBox="1"/>
          <p:nvPr/>
        </p:nvSpPr>
        <p:spPr>
          <a:xfrm>
            <a:off x="3803016" y="4464207"/>
            <a:ext cx="921384" cy="276999"/>
          </a:xfrm>
          <a:prstGeom prst="rect">
            <a:avLst/>
          </a:prstGeom>
          <a:noFill/>
        </p:spPr>
        <p:txBody>
          <a:bodyPr wrap="square" rtlCol="0">
            <a:spAutoFit/>
          </a:bodyPr>
          <a:lstStyle/>
          <a:p>
            <a:r>
              <a:rPr lang="en-US" sz="1200"/>
              <a:t>copied</a:t>
            </a:r>
          </a:p>
        </p:txBody>
      </p:sp>
      <p:sp>
        <p:nvSpPr>
          <p:cNvPr id="14" name="TextBox 13">
            <a:extLst>
              <a:ext uri="{FF2B5EF4-FFF2-40B4-BE49-F238E27FC236}">
                <a16:creationId xmlns:a16="http://schemas.microsoft.com/office/drawing/2014/main" id="{70A8A10F-0E08-C490-0F51-B42575564E55}"/>
              </a:ext>
            </a:extLst>
          </p:cNvPr>
          <p:cNvSpPr txBox="1"/>
          <p:nvPr/>
        </p:nvSpPr>
        <p:spPr>
          <a:xfrm>
            <a:off x="6400798" y="4094289"/>
            <a:ext cx="5494988" cy="1569660"/>
          </a:xfrm>
          <a:prstGeom prst="rect">
            <a:avLst/>
          </a:prstGeom>
          <a:noFill/>
        </p:spPr>
        <p:txBody>
          <a:bodyPr wrap="square" rtlCol="0">
            <a:spAutoFit/>
          </a:bodyPr>
          <a:lstStyle/>
          <a:p>
            <a:r>
              <a:rPr lang="en-US" sz="2400" u="sng" dirty="0"/>
              <a:t>Solution</a:t>
            </a:r>
            <a:r>
              <a:rPr lang="en-US" sz="2400" dirty="0"/>
              <a:t>: Create a copy of the DAQ frame builder modules which validate &amp; align the data and then send the data out to our new firmware modules.</a:t>
            </a:r>
          </a:p>
        </p:txBody>
      </p:sp>
      <p:sp>
        <p:nvSpPr>
          <p:cNvPr id="19" name="Arrow: Right 18">
            <a:extLst>
              <a:ext uri="{FF2B5EF4-FFF2-40B4-BE49-F238E27FC236}">
                <a16:creationId xmlns:a16="http://schemas.microsoft.com/office/drawing/2014/main" id="{BAE444AD-9481-E592-A8EC-579BF042939D}"/>
              </a:ext>
            </a:extLst>
          </p:cNvPr>
          <p:cNvSpPr/>
          <p:nvPr/>
        </p:nvSpPr>
        <p:spPr>
          <a:xfrm>
            <a:off x="4724400" y="3002519"/>
            <a:ext cx="1752600" cy="330754"/>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data aligned flag</a:t>
            </a:r>
          </a:p>
        </p:txBody>
      </p:sp>
      <p:sp>
        <p:nvSpPr>
          <p:cNvPr id="12" name="Rectangle 11">
            <a:extLst>
              <a:ext uri="{FF2B5EF4-FFF2-40B4-BE49-F238E27FC236}">
                <a16:creationId xmlns:a16="http://schemas.microsoft.com/office/drawing/2014/main" id="{56006269-9D1D-B7B3-0560-C5FF96ABEE42}"/>
              </a:ext>
            </a:extLst>
          </p:cNvPr>
          <p:cNvSpPr/>
          <p:nvPr/>
        </p:nvSpPr>
        <p:spPr>
          <a:xfrm>
            <a:off x="1000126" y="1893332"/>
            <a:ext cx="5181600" cy="2450068"/>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31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809D24-12FB-57C6-03E8-5798776D0072}"/>
              </a:ext>
            </a:extLst>
          </p:cNvPr>
          <p:cNvSpPr>
            <a:spLocks noGrp="1"/>
          </p:cNvSpPr>
          <p:nvPr>
            <p:ph idx="1"/>
          </p:nvPr>
        </p:nvSpPr>
        <p:spPr/>
        <p:txBody>
          <a:bodyPr>
            <a:normAutofit/>
          </a:bodyPr>
          <a:lstStyle/>
          <a:p>
            <a:endParaRPr lang="en-US" sz="1800" dirty="0"/>
          </a:p>
          <a:p>
            <a:endParaRPr lang="en-US" sz="1800" dirty="0"/>
          </a:p>
        </p:txBody>
      </p:sp>
      <p:sp>
        <p:nvSpPr>
          <p:cNvPr id="3" name="Slide Number Placeholder 2">
            <a:extLst>
              <a:ext uri="{FF2B5EF4-FFF2-40B4-BE49-F238E27FC236}">
                <a16:creationId xmlns:a16="http://schemas.microsoft.com/office/drawing/2014/main" id="{423A3973-4306-57C9-6213-6B103C7FB719}"/>
              </a:ext>
            </a:extLst>
          </p:cNvPr>
          <p:cNvSpPr>
            <a:spLocks noGrp="1"/>
          </p:cNvSpPr>
          <p:nvPr>
            <p:ph type="sldNum" sz="quarter" idx="4"/>
          </p:nvPr>
        </p:nvSpPr>
        <p:spPr/>
        <p:txBody>
          <a:bodyPr/>
          <a:lstStyle/>
          <a:p>
            <a:fld id="{933A556B-7C63-244D-9B7C-B0EA8042B330}" type="slidenum">
              <a:rPr lang="en-US" smtClean="0"/>
              <a:pPr/>
              <a:t>11</a:t>
            </a:fld>
            <a:endParaRPr lang="en-US" sz="1000"/>
          </a:p>
        </p:txBody>
      </p:sp>
      <p:sp>
        <p:nvSpPr>
          <p:cNvPr id="4" name="Title 3">
            <a:extLst>
              <a:ext uri="{FF2B5EF4-FFF2-40B4-BE49-F238E27FC236}">
                <a16:creationId xmlns:a16="http://schemas.microsoft.com/office/drawing/2014/main" id="{B3E3175E-3079-654B-67C5-09B2F2D8AEE6}"/>
              </a:ext>
            </a:extLst>
          </p:cNvPr>
          <p:cNvSpPr>
            <a:spLocks noGrp="1"/>
          </p:cNvSpPr>
          <p:nvPr>
            <p:ph type="title"/>
          </p:nvPr>
        </p:nvSpPr>
        <p:spPr/>
        <p:txBody>
          <a:bodyPr/>
          <a:lstStyle/>
          <a:p>
            <a:r>
              <a:rPr lang="en-US"/>
              <a:t>Firmware additions</a:t>
            </a:r>
          </a:p>
        </p:txBody>
      </p:sp>
      <p:pic>
        <p:nvPicPr>
          <p:cNvPr id="5" name="Picture 4">
            <a:extLst>
              <a:ext uri="{FF2B5EF4-FFF2-40B4-BE49-F238E27FC236}">
                <a16:creationId xmlns:a16="http://schemas.microsoft.com/office/drawing/2014/main" id="{E96FC8DE-54A0-2C23-4C51-CB06F222D9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4528" y="975319"/>
            <a:ext cx="5301755" cy="5517556"/>
          </a:xfrm>
          <a:prstGeom prst="rect">
            <a:avLst/>
          </a:prstGeom>
          <a:noFill/>
        </p:spPr>
      </p:pic>
      <p:sp>
        <p:nvSpPr>
          <p:cNvPr id="7" name="Rectangle 6">
            <a:extLst>
              <a:ext uri="{FF2B5EF4-FFF2-40B4-BE49-F238E27FC236}">
                <a16:creationId xmlns:a16="http://schemas.microsoft.com/office/drawing/2014/main" id="{E10D6640-8BDD-0AE6-27CD-C48AE063A479}"/>
              </a:ext>
            </a:extLst>
          </p:cNvPr>
          <p:cNvSpPr/>
          <p:nvPr/>
        </p:nvSpPr>
        <p:spPr>
          <a:xfrm>
            <a:off x="6795615" y="869716"/>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DAQ modified frame builders</a:t>
            </a:r>
          </a:p>
          <a:p>
            <a:pPr algn="ctr"/>
            <a:r>
              <a:rPr lang="en-US" sz="1400" dirty="0">
                <a:solidFill>
                  <a:schemeClr val="tx2"/>
                </a:solidFill>
              </a:rPr>
              <a:t>x8</a:t>
            </a:r>
          </a:p>
        </p:txBody>
      </p:sp>
      <p:cxnSp>
        <p:nvCxnSpPr>
          <p:cNvPr id="10" name="Straight Arrow Connector 9">
            <a:extLst>
              <a:ext uri="{FF2B5EF4-FFF2-40B4-BE49-F238E27FC236}">
                <a16:creationId xmlns:a16="http://schemas.microsoft.com/office/drawing/2014/main" id="{602323D0-AEA2-8DC5-E9C7-256D9582B6BC}"/>
              </a:ext>
            </a:extLst>
          </p:cNvPr>
          <p:cNvCxnSpPr/>
          <p:nvPr/>
        </p:nvCxnSpPr>
        <p:spPr>
          <a:xfrm>
            <a:off x="6130340" y="1346479"/>
            <a:ext cx="665275" cy="0"/>
          </a:xfrm>
          <a:prstGeom prst="straightConnector1">
            <a:avLst/>
          </a:prstGeom>
          <a:ln w="28575">
            <a:solidFill>
              <a:srgbClr val="FF000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11" name="Rectangle 10">
            <a:extLst>
              <a:ext uri="{FF2B5EF4-FFF2-40B4-BE49-F238E27FC236}">
                <a16:creationId xmlns:a16="http://schemas.microsoft.com/office/drawing/2014/main" id="{00FC9B85-DFFC-7755-FDAD-3F96ED583738}"/>
              </a:ext>
            </a:extLst>
          </p:cNvPr>
          <p:cNvSpPr/>
          <p:nvPr/>
        </p:nvSpPr>
        <p:spPr>
          <a:xfrm>
            <a:off x="8741232" y="143161"/>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Accumulators</a:t>
            </a:r>
          </a:p>
          <a:p>
            <a:pPr algn="ctr"/>
            <a:r>
              <a:rPr lang="en-US" sz="1400">
                <a:solidFill>
                  <a:schemeClr val="tx2"/>
                </a:solidFill>
              </a:rPr>
              <a:t>x8</a:t>
            </a:r>
          </a:p>
        </p:txBody>
      </p:sp>
      <p:sp>
        <p:nvSpPr>
          <p:cNvPr id="12" name="Rectangle 11">
            <a:extLst>
              <a:ext uri="{FF2B5EF4-FFF2-40B4-BE49-F238E27FC236}">
                <a16:creationId xmlns:a16="http://schemas.microsoft.com/office/drawing/2014/main" id="{4001A46A-C010-6CEF-4DDF-B181DD2A54D9}"/>
              </a:ext>
            </a:extLst>
          </p:cNvPr>
          <p:cNvSpPr/>
          <p:nvPr/>
        </p:nvSpPr>
        <p:spPr>
          <a:xfrm>
            <a:off x="8709610" y="1261287"/>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Histogram</a:t>
            </a:r>
          </a:p>
        </p:txBody>
      </p:sp>
      <p:cxnSp>
        <p:nvCxnSpPr>
          <p:cNvPr id="14" name="Connector: Elbow 13">
            <a:extLst>
              <a:ext uri="{FF2B5EF4-FFF2-40B4-BE49-F238E27FC236}">
                <a16:creationId xmlns:a16="http://schemas.microsoft.com/office/drawing/2014/main" id="{8D414B7D-65C3-D155-24E5-F17CBF934C62}"/>
              </a:ext>
            </a:extLst>
          </p:cNvPr>
          <p:cNvCxnSpPr>
            <a:stCxn id="7" idx="3"/>
            <a:endCxn id="11" idx="1"/>
          </p:cNvCxnSpPr>
          <p:nvPr/>
        </p:nvCxnSpPr>
        <p:spPr>
          <a:xfrm flipV="1">
            <a:off x="8270639" y="534733"/>
            <a:ext cx="470593" cy="726555"/>
          </a:xfrm>
          <a:prstGeom prst="bentConnector3">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99DFB1F-0669-AFA1-BFE2-A697DDC49339}"/>
              </a:ext>
            </a:extLst>
          </p:cNvPr>
          <p:cNvCxnSpPr>
            <a:stCxn id="7" idx="3"/>
            <a:endCxn id="12" idx="1"/>
          </p:cNvCxnSpPr>
          <p:nvPr/>
        </p:nvCxnSpPr>
        <p:spPr>
          <a:xfrm>
            <a:off x="8270639" y="1261288"/>
            <a:ext cx="438971" cy="391571"/>
          </a:xfrm>
          <a:prstGeom prst="bentConnector3">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8A16C11-1CC1-0EA0-DCBF-A7E9B834F5D6}"/>
              </a:ext>
            </a:extLst>
          </p:cNvPr>
          <p:cNvCxnSpPr>
            <a:cxnSpLocks/>
          </p:cNvCxnSpPr>
          <p:nvPr/>
        </p:nvCxnSpPr>
        <p:spPr>
          <a:xfrm flipV="1">
            <a:off x="4924538" y="3164004"/>
            <a:ext cx="5762311" cy="463451"/>
          </a:xfrm>
          <a:prstGeom prst="bentConnector3">
            <a:avLst>
              <a:gd name="adj1" fmla="val 3551"/>
            </a:avLst>
          </a:prstGeom>
          <a:ln w="28575">
            <a:solidFill>
              <a:srgbClr val="579835"/>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8FFAA0-DE4E-F0B1-95F9-802CCB936D27}"/>
              </a:ext>
            </a:extLst>
          </p:cNvPr>
          <p:cNvCxnSpPr>
            <a:cxnSpLocks/>
          </p:cNvCxnSpPr>
          <p:nvPr/>
        </p:nvCxnSpPr>
        <p:spPr>
          <a:xfrm flipV="1">
            <a:off x="9531713" y="2018230"/>
            <a:ext cx="0" cy="1145774"/>
          </a:xfrm>
          <a:prstGeom prst="straightConnector1">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9A342B-1D4D-27CC-4D36-709945E13C10}"/>
              </a:ext>
            </a:extLst>
          </p:cNvPr>
          <p:cNvCxnSpPr>
            <a:endCxn id="11" idx="3"/>
          </p:cNvCxnSpPr>
          <p:nvPr/>
        </p:nvCxnSpPr>
        <p:spPr>
          <a:xfrm rot="16200000" flipV="1">
            <a:off x="9136918" y="1614072"/>
            <a:ext cx="2629271" cy="470593"/>
          </a:xfrm>
          <a:prstGeom prst="bentConnector2">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88D139-D6E2-E3C0-B38D-9BC643B58459}"/>
              </a:ext>
            </a:extLst>
          </p:cNvPr>
          <p:cNvSpPr txBox="1"/>
          <p:nvPr/>
        </p:nvSpPr>
        <p:spPr>
          <a:xfrm rot="5400000">
            <a:off x="8936822" y="2591883"/>
            <a:ext cx="1443402" cy="230832"/>
          </a:xfrm>
          <a:prstGeom prst="rect">
            <a:avLst/>
          </a:prstGeom>
          <a:noFill/>
        </p:spPr>
        <p:txBody>
          <a:bodyPr wrap="square">
            <a:spAutoFit/>
          </a:bodyPr>
          <a:lstStyle/>
          <a:p>
            <a:r>
              <a:rPr lang="en-US" sz="900"/>
              <a:t>AXI BRAM controller</a:t>
            </a:r>
          </a:p>
        </p:txBody>
      </p:sp>
      <p:cxnSp>
        <p:nvCxnSpPr>
          <p:cNvPr id="8" name="Connector: Elbow 7">
            <a:extLst>
              <a:ext uri="{FF2B5EF4-FFF2-40B4-BE49-F238E27FC236}">
                <a16:creationId xmlns:a16="http://schemas.microsoft.com/office/drawing/2014/main" id="{22B4DFF4-6599-128F-CAD6-53AA11297AD6}"/>
              </a:ext>
            </a:extLst>
          </p:cNvPr>
          <p:cNvCxnSpPr>
            <a:cxnSpLocks/>
          </p:cNvCxnSpPr>
          <p:nvPr/>
        </p:nvCxnSpPr>
        <p:spPr>
          <a:xfrm rot="16200000" flipV="1">
            <a:off x="7883776" y="1915366"/>
            <a:ext cx="1511147" cy="986130"/>
          </a:xfrm>
          <a:prstGeom prst="bentConnector3">
            <a:avLst>
              <a:gd name="adj1" fmla="val 50000"/>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9FE6C5-4D59-9E2E-BAA0-4E7C678C2642}"/>
              </a:ext>
            </a:extLst>
          </p:cNvPr>
          <p:cNvSpPr txBox="1"/>
          <p:nvPr/>
        </p:nvSpPr>
        <p:spPr>
          <a:xfrm>
            <a:off x="8117297" y="2218365"/>
            <a:ext cx="1443402" cy="230832"/>
          </a:xfrm>
          <a:prstGeom prst="rect">
            <a:avLst/>
          </a:prstGeom>
          <a:noFill/>
        </p:spPr>
        <p:txBody>
          <a:bodyPr wrap="square">
            <a:spAutoFit/>
          </a:bodyPr>
          <a:lstStyle/>
          <a:p>
            <a:r>
              <a:rPr lang="en-US" sz="900"/>
              <a:t>Live data peek reg.</a:t>
            </a:r>
          </a:p>
        </p:txBody>
      </p:sp>
    </p:spTree>
    <p:extLst>
      <p:ext uri="{BB962C8B-B14F-4D97-AF65-F5344CB8AC3E}">
        <p14:creationId xmlns:p14="http://schemas.microsoft.com/office/powerpoint/2010/main" val="427068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25C1D-3BB7-E126-746F-FC9BB1CEB18E}"/>
              </a:ext>
            </a:extLst>
          </p:cNvPr>
          <p:cNvSpPr>
            <a:spLocks noGrp="1"/>
          </p:cNvSpPr>
          <p:nvPr>
            <p:ph idx="1"/>
          </p:nvPr>
        </p:nvSpPr>
        <p:spPr>
          <a:xfrm>
            <a:off x="711200" y="4756103"/>
            <a:ext cx="7213600" cy="1394868"/>
          </a:xfrm>
        </p:spPr>
        <p:txBody>
          <a:bodyPr>
            <a:normAutofit/>
          </a:bodyPr>
          <a:lstStyle/>
          <a:p>
            <a:endParaRPr lang="en-US" sz="1800"/>
          </a:p>
          <a:p>
            <a:r>
              <a:rPr lang="en-US" sz="1800"/>
              <a:t>For simplicity and flexibility in the number of samples that can be specified, the firmware only accumulates samples into totals and leaves it to software to divide them into proper averages.</a:t>
            </a:r>
          </a:p>
        </p:txBody>
      </p:sp>
      <p:sp>
        <p:nvSpPr>
          <p:cNvPr id="3" name="Slide Number Placeholder 2">
            <a:extLst>
              <a:ext uri="{FF2B5EF4-FFF2-40B4-BE49-F238E27FC236}">
                <a16:creationId xmlns:a16="http://schemas.microsoft.com/office/drawing/2014/main" id="{8C5C3982-2220-163C-E26C-756A57ADEE81}"/>
              </a:ext>
            </a:extLst>
          </p:cNvPr>
          <p:cNvSpPr>
            <a:spLocks noGrp="1"/>
          </p:cNvSpPr>
          <p:nvPr>
            <p:ph type="sldNum" sz="quarter" idx="4"/>
          </p:nvPr>
        </p:nvSpPr>
        <p:spPr/>
        <p:txBody>
          <a:bodyPr/>
          <a:lstStyle/>
          <a:p>
            <a:fld id="{933A556B-7C63-244D-9B7C-B0EA8042B330}" type="slidenum">
              <a:rPr lang="en-US" smtClean="0"/>
              <a:pPr/>
              <a:t>12</a:t>
            </a:fld>
            <a:endParaRPr lang="en-US" sz="1000"/>
          </a:p>
        </p:txBody>
      </p:sp>
      <p:sp>
        <p:nvSpPr>
          <p:cNvPr id="4" name="Title 3">
            <a:extLst>
              <a:ext uri="{FF2B5EF4-FFF2-40B4-BE49-F238E27FC236}">
                <a16:creationId xmlns:a16="http://schemas.microsoft.com/office/drawing/2014/main" id="{89A48A28-0517-7BA1-89B5-B66B98A5CCFE}"/>
              </a:ext>
            </a:extLst>
          </p:cNvPr>
          <p:cNvSpPr>
            <a:spLocks noGrp="1"/>
          </p:cNvSpPr>
          <p:nvPr>
            <p:ph type="title"/>
          </p:nvPr>
        </p:nvSpPr>
        <p:spPr/>
        <p:txBody>
          <a:bodyPr/>
          <a:lstStyle/>
          <a:p>
            <a:r>
              <a:rPr lang="en-US"/>
              <a:t>Accumulator (Averager) firmware module</a:t>
            </a:r>
          </a:p>
        </p:txBody>
      </p:sp>
      <p:sp>
        <p:nvSpPr>
          <p:cNvPr id="5" name="Arrow: Right 4">
            <a:extLst>
              <a:ext uri="{FF2B5EF4-FFF2-40B4-BE49-F238E27FC236}">
                <a16:creationId xmlns:a16="http://schemas.microsoft.com/office/drawing/2014/main" id="{C0F44BAE-03A2-5E8F-60E9-F0F25BAA6762}"/>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6" name="Rectangle 5">
            <a:extLst>
              <a:ext uri="{FF2B5EF4-FFF2-40B4-BE49-F238E27FC236}">
                <a16:creationId xmlns:a16="http://schemas.microsoft.com/office/drawing/2014/main" id="{B092B58C-C371-5185-9F3E-EE49AE5415CD}"/>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Accumulators x 8</a:t>
            </a:r>
          </a:p>
        </p:txBody>
      </p:sp>
      <p:sp>
        <p:nvSpPr>
          <p:cNvPr id="7" name="TextBox 6">
            <a:extLst>
              <a:ext uri="{FF2B5EF4-FFF2-40B4-BE49-F238E27FC236}">
                <a16:creationId xmlns:a16="http://schemas.microsoft.com/office/drawing/2014/main" id="{CE66A613-469A-A4AB-4C08-5A66B0431548}"/>
              </a:ext>
            </a:extLst>
          </p:cNvPr>
          <p:cNvSpPr txBox="1"/>
          <p:nvPr/>
        </p:nvSpPr>
        <p:spPr>
          <a:xfrm>
            <a:off x="4558252" y="3160746"/>
            <a:ext cx="1875933" cy="261610"/>
          </a:xfrm>
          <a:prstGeom prst="rect">
            <a:avLst/>
          </a:prstGeom>
          <a:noFill/>
        </p:spPr>
        <p:txBody>
          <a:bodyPr wrap="square" rtlCol="0">
            <a:spAutoFit/>
          </a:bodyPr>
          <a:lstStyle/>
          <a:p>
            <a:r>
              <a:rPr lang="en-US" sz="1100"/>
              <a:t>(x 64 indiv. accumulators)</a:t>
            </a:r>
          </a:p>
        </p:txBody>
      </p:sp>
      <p:sp>
        <p:nvSpPr>
          <p:cNvPr id="8" name="TextBox 7">
            <a:extLst>
              <a:ext uri="{FF2B5EF4-FFF2-40B4-BE49-F238E27FC236}">
                <a16:creationId xmlns:a16="http://schemas.microsoft.com/office/drawing/2014/main" id="{C71CD88F-177A-CA50-6764-D11635EF9AF2}"/>
              </a:ext>
            </a:extLst>
          </p:cNvPr>
          <p:cNvSpPr txBox="1"/>
          <p:nvPr/>
        </p:nvSpPr>
        <p:spPr>
          <a:xfrm>
            <a:off x="4653699" y="2482325"/>
            <a:ext cx="1286610" cy="261610"/>
          </a:xfrm>
          <a:prstGeom prst="rect">
            <a:avLst/>
          </a:prstGeom>
          <a:noFill/>
        </p:spPr>
        <p:txBody>
          <a:bodyPr wrap="square" rtlCol="0">
            <a:spAutoFit/>
          </a:bodyPr>
          <a:lstStyle/>
          <a:p>
            <a:r>
              <a:rPr lang="en-US" sz="1100"/>
              <a:t>state machine x 8</a:t>
            </a:r>
          </a:p>
        </p:txBody>
      </p:sp>
      <p:sp>
        <p:nvSpPr>
          <p:cNvPr id="9" name="Arrow: Curved Left 8">
            <a:extLst>
              <a:ext uri="{FF2B5EF4-FFF2-40B4-BE49-F238E27FC236}">
                <a16:creationId xmlns:a16="http://schemas.microsoft.com/office/drawing/2014/main" id="{9FF09964-FEA1-A5C6-B08F-A97D2AB7CB6A}"/>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Right 9">
            <a:extLst>
              <a:ext uri="{FF2B5EF4-FFF2-40B4-BE49-F238E27FC236}">
                <a16:creationId xmlns:a16="http://schemas.microsoft.com/office/drawing/2014/main" id="{8B7D8B7C-4488-D2DC-9948-722E0A33BADC}"/>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total_out</a:t>
            </a:r>
          </a:p>
        </p:txBody>
      </p:sp>
      <p:sp>
        <p:nvSpPr>
          <p:cNvPr id="11" name="TextBox 10">
            <a:extLst>
              <a:ext uri="{FF2B5EF4-FFF2-40B4-BE49-F238E27FC236}">
                <a16:creationId xmlns:a16="http://schemas.microsoft.com/office/drawing/2014/main" id="{E72675D6-D17A-4D26-E0A5-1AD8EA7492B4}"/>
              </a:ext>
            </a:extLst>
          </p:cNvPr>
          <p:cNvSpPr txBox="1"/>
          <p:nvPr/>
        </p:nvSpPr>
        <p:spPr>
          <a:xfrm>
            <a:off x="8222431" y="2822192"/>
            <a:ext cx="1187777" cy="338554"/>
          </a:xfrm>
          <a:prstGeom prst="rect">
            <a:avLst/>
          </a:prstGeom>
          <a:noFill/>
        </p:spPr>
        <p:txBody>
          <a:bodyPr wrap="square" rtlCol="0">
            <a:spAutoFit/>
          </a:bodyPr>
          <a:lstStyle/>
          <a:p>
            <a:r>
              <a:rPr lang="en-US" sz="1600"/>
              <a:t>Registers</a:t>
            </a:r>
          </a:p>
        </p:txBody>
      </p:sp>
      <p:sp>
        <p:nvSpPr>
          <p:cNvPr id="13" name="Arrow: Bent 12">
            <a:extLst>
              <a:ext uri="{FF2B5EF4-FFF2-40B4-BE49-F238E27FC236}">
                <a16:creationId xmlns:a16="http://schemas.microsoft.com/office/drawing/2014/main" id="{C9F73558-3237-C2B9-914D-DB3219F7A30C}"/>
              </a:ext>
            </a:extLst>
          </p:cNvPr>
          <p:cNvSpPr/>
          <p:nvPr/>
        </p:nvSpPr>
        <p:spPr>
          <a:xfrm rot="10800000">
            <a:off x="6478225" y="3095953"/>
            <a:ext cx="2354689"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ADC5310-929B-7426-9382-4CD3779091D2}"/>
              </a:ext>
            </a:extLst>
          </p:cNvPr>
          <p:cNvSpPr txBox="1"/>
          <p:nvPr/>
        </p:nvSpPr>
        <p:spPr>
          <a:xfrm>
            <a:off x="7166333" y="3449434"/>
            <a:ext cx="1986360"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262,144)</a:t>
            </a:r>
            <a:endParaRPr lang="en-US" sz="1000">
              <a:solidFill>
                <a:schemeClr val="tx1"/>
              </a:solidFill>
            </a:endParaRPr>
          </a:p>
        </p:txBody>
      </p:sp>
      <p:cxnSp>
        <p:nvCxnSpPr>
          <p:cNvPr id="21" name="Straight Arrow Connector 20">
            <a:extLst>
              <a:ext uri="{FF2B5EF4-FFF2-40B4-BE49-F238E27FC236}">
                <a16:creationId xmlns:a16="http://schemas.microsoft.com/office/drawing/2014/main" id="{D4C4F88A-AC55-AAA6-D645-E9555AC47E43}"/>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C2E6CD-86F4-0B67-D4CE-B29F2BBE1AC9}"/>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24" name="TextBox 23">
            <a:extLst>
              <a:ext uri="{FF2B5EF4-FFF2-40B4-BE49-F238E27FC236}">
                <a16:creationId xmlns:a16="http://schemas.microsoft.com/office/drawing/2014/main" id="{B8AA486E-6684-32EB-4431-C0B710A2BAFA}"/>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25" name="Rectangle 24">
            <a:extLst>
              <a:ext uri="{FF2B5EF4-FFF2-40B4-BE49-F238E27FC236}">
                <a16:creationId xmlns:a16="http://schemas.microsoft.com/office/drawing/2014/main" id="{38D44473-B789-83BB-AEC1-5410F1B07919}"/>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FFDAC7C-452E-FDA8-6B6F-EB09998A30F2}"/>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30" name="Arrow: Bent 29">
            <a:extLst>
              <a:ext uri="{FF2B5EF4-FFF2-40B4-BE49-F238E27FC236}">
                <a16:creationId xmlns:a16="http://schemas.microsoft.com/office/drawing/2014/main" id="{230729E8-EE00-F379-4CA5-7B2C5C539371}"/>
              </a:ext>
            </a:extLst>
          </p:cNvPr>
          <p:cNvSpPr/>
          <p:nvPr/>
        </p:nvSpPr>
        <p:spPr>
          <a:xfrm rot="5400000">
            <a:off x="7456222" y="1448682"/>
            <a:ext cx="502339" cy="2458333"/>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BCF5753-8469-55D7-CCDD-07C917BF4189}"/>
              </a:ext>
            </a:extLst>
          </p:cNvPr>
          <p:cNvSpPr txBox="1"/>
          <p:nvPr/>
        </p:nvSpPr>
        <p:spPr>
          <a:xfrm>
            <a:off x="7166333" y="2366909"/>
            <a:ext cx="906105" cy="246221"/>
          </a:xfrm>
          <a:prstGeom prst="rect">
            <a:avLst/>
          </a:prstGeom>
          <a:noFill/>
        </p:spPr>
        <p:txBody>
          <a:bodyPr wrap="square">
            <a:spAutoFit/>
          </a:bodyPr>
          <a:lstStyle/>
          <a:p>
            <a:r>
              <a:rPr lang="en-US" sz="1000">
                <a:solidFill>
                  <a:schemeClr val="tx1"/>
                </a:solidFill>
              </a:rPr>
              <a:t>Totals ready</a:t>
            </a:r>
          </a:p>
        </p:txBody>
      </p:sp>
      <p:sp>
        <p:nvSpPr>
          <p:cNvPr id="12" name="Rectangle: Rounded Corners 11">
            <a:extLst>
              <a:ext uri="{FF2B5EF4-FFF2-40B4-BE49-F238E27FC236}">
                <a16:creationId xmlns:a16="http://schemas.microsoft.com/office/drawing/2014/main" id="{0B01FAAA-9B2A-8908-3E94-2A608FA67F3B}"/>
              </a:ext>
            </a:extLst>
          </p:cNvPr>
          <p:cNvSpPr/>
          <p:nvPr/>
        </p:nvSpPr>
        <p:spPr>
          <a:xfrm>
            <a:off x="9661901" y="1046041"/>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Set DAT DAC to a value</a:t>
            </a:r>
          </a:p>
        </p:txBody>
      </p:sp>
      <p:sp>
        <p:nvSpPr>
          <p:cNvPr id="14" name="Rectangle: Rounded Corners 13">
            <a:extLst>
              <a:ext uri="{FF2B5EF4-FFF2-40B4-BE49-F238E27FC236}">
                <a16:creationId xmlns:a16="http://schemas.microsoft.com/office/drawing/2014/main" id="{8E2EF52C-9EF9-BE70-5611-ACA5AFF5E3A6}"/>
              </a:ext>
            </a:extLst>
          </p:cNvPr>
          <p:cNvSpPr/>
          <p:nvPr/>
        </p:nvSpPr>
        <p:spPr>
          <a:xfrm>
            <a:off x="9569963" y="2373207"/>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Let ADC samples accumulate</a:t>
            </a:r>
          </a:p>
        </p:txBody>
      </p:sp>
      <p:cxnSp>
        <p:nvCxnSpPr>
          <p:cNvPr id="16" name="Connector: Elbow 15">
            <a:extLst>
              <a:ext uri="{FF2B5EF4-FFF2-40B4-BE49-F238E27FC236}">
                <a16:creationId xmlns:a16="http://schemas.microsoft.com/office/drawing/2014/main" id="{E68C33DA-2E33-0137-4808-A092061EBE12}"/>
              </a:ext>
            </a:extLst>
          </p:cNvPr>
          <p:cNvCxnSpPr>
            <a:cxnSpLocks/>
            <a:stCxn id="23" idx="1"/>
            <a:endCxn id="12" idx="1"/>
          </p:cNvCxnSpPr>
          <p:nvPr/>
        </p:nvCxnSpPr>
        <p:spPr>
          <a:xfrm rot="10800000" flipH="1">
            <a:off x="9569963" y="1523096"/>
            <a:ext cx="91938" cy="3431517"/>
          </a:xfrm>
          <a:prstGeom prst="bentConnector3">
            <a:avLst>
              <a:gd name="adj1" fmla="val -2486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C9B434B-10B0-82D2-7B9A-28C4EA5D7121}"/>
              </a:ext>
            </a:extLst>
          </p:cNvPr>
          <p:cNvCxnSpPr>
            <a:cxnSpLocks/>
            <a:stCxn id="12" idx="2"/>
            <a:endCxn id="14" idx="0"/>
          </p:cNvCxnSpPr>
          <p:nvPr/>
        </p:nvCxnSpPr>
        <p:spPr>
          <a:xfrm rot="5400000">
            <a:off x="10641356" y="2186470"/>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0FF3348-8602-E678-4753-3E9F092F9612}"/>
              </a:ext>
            </a:extLst>
          </p:cNvPr>
          <p:cNvCxnSpPr>
            <a:cxnSpLocks/>
            <a:stCxn id="14" idx="2"/>
          </p:cNvCxnSpPr>
          <p:nvPr/>
        </p:nvCxnSpPr>
        <p:spPr>
          <a:xfrm rot="5400000">
            <a:off x="10671965" y="3273081"/>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1B03626-5D45-56D8-7C98-74C9C642DEFC}"/>
              </a:ext>
            </a:extLst>
          </p:cNvPr>
          <p:cNvSpPr/>
          <p:nvPr/>
        </p:nvSpPr>
        <p:spPr>
          <a:xfrm>
            <a:off x="9569963" y="3446029"/>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Software reads out totals</a:t>
            </a:r>
          </a:p>
        </p:txBody>
      </p:sp>
      <p:cxnSp>
        <p:nvCxnSpPr>
          <p:cNvPr id="20" name="Connector: Elbow 19">
            <a:extLst>
              <a:ext uri="{FF2B5EF4-FFF2-40B4-BE49-F238E27FC236}">
                <a16:creationId xmlns:a16="http://schemas.microsoft.com/office/drawing/2014/main" id="{92534C01-D61F-B885-257A-D32C7A03F0D3}"/>
              </a:ext>
            </a:extLst>
          </p:cNvPr>
          <p:cNvCxnSpPr>
            <a:cxnSpLocks/>
          </p:cNvCxnSpPr>
          <p:nvPr/>
        </p:nvCxnSpPr>
        <p:spPr>
          <a:xfrm rot="5400000">
            <a:off x="10671965" y="4348611"/>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CBDA68D4-021E-D8AF-C667-525A0285E816}"/>
              </a:ext>
            </a:extLst>
          </p:cNvPr>
          <p:cNvSpPr/>
          <p:nvPr/>
        </p:nvSpPr>
        <p:spPr>
          <a:xfrm>
            <a:off x="9569963" y="4521559"/>
            <a:ext cx="2515429" cy="866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Divide totals by </a:t>
            </a:r>
            <a:r>
              <a:rPr lang="en-US">
                <a:solidFill>
                  <a:schemeClr val="bg2"/>
                </a:solidFill>
              </a:rPr>
              <a:t># of samples </a:t>
            </a:r>
            <a:r>
              <a:rPr lang="en-US" dirty="0">
                <a:solidFill>
                  <a:schemeClr val="bg2"/>
                </a:solidFill>
              </a:rPr>
              <a:t>to get average</a:t>
            </a:r>
          </a:p>
        </p:txBody>
      </p:sp>
    </p:spTree>
    <p:extLst>
      <p:ext uri="{BB962C8B-B14F-4D97-AF65-F5344CB8AC3E}">
        <p14:creationId xmlns:p14="http://schemas.microsoft.com/office/powerpoint/2010/main" val="1476988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a curve&#10;&#10;Description automatically generated">
            <a:extLst>
              <a:ext uri="{FF2B5EF4-FFF2-40B4-BE49-F238E27FC236}">
                <a16:creationId xmlns:a16="http://schemas.microsoft.com/office/drawing/2014/main" id="{695D9D41-CB5E-216E-2111-C340FCBFEA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3652" y="735013"/>
            <a:ext cx="9211998" cy="5527199"/>
          </a:xfrm>
        </p:spPr>
      </p:pic>
      <p:sp>
        <p:nvSpPr>
          <p:cNvPr id="3" name="Slide Number Placeholder 2">
            <a:extLst>
              <a:ext uri="{FF2B5EF4-FFF2-40B4-BE49-F238E27FC236}">
                <a16:creationId xmlns:a16="http://schemas.microsoft.com/office/drawing/2014/main" id="{5FD1C0CF-E5C3-48AF-C1B2-2112B12857ED}"/>
              </a:ext>
            </a:extLst>
          </p:cNvPr>
          <p:cNvSpPr>
            <a:spLocks noGrp="1"/>
          </p:cNvSpPr>
          <p:nvPr>
            <p:ph type="sldNum" sz="quarter" idx="4"/>
          </p:nvPr>
        </p:nvSpPr>
        <p:spPr/>
        <p:txBody>
          <a:bodyPr/>
          <a:lstStyle/>
          <a:p>
            <a:fld id="{933A556B-7C63-244D-9B7C-B0EA8042B330}" type="slidenum">
              <a:rPr lang="en-US" smtClean="0"/>
              <a:pPr/>
              <a:t>13</a:t>
            </a:fld>
            <a:endParaRPr lang="en-US" sz="1000"/>
          </a:p>
        </p:txBody>
      </p:sp>
      <p:sp>
        <p:nvSpPr>
          <p:cNvPr id="4" name="Title 3">
            <a:extLst>
              <a:ext uri="{FF2B5EF4-FFF2-40B4-BE49-F238E27FC236}">
                <a16:creationId xmlns:a16="http://schemas.microsoft.com/office/drawing/2014/main" id="{3B91E7E1-2D20-B5AE-3E6B-6750BEE6F8D1}"/>
              </a:ext>
            </a:extLst>
          </p:cNvPr>
          <p:cNvSpPr>
            <a:spLocks noGrp="1"/>
          </p:cNvSpPr>
          <p:nvPr>
            <p:ph type="title"/>
          </p:nvPr>
        </p:nvSpPr>
        <p:spPr/>
        <p:txBody>
          <a:bodyPr/>
          <a:lstStyle/>
          <a:p>
            <a:r>
              <a:rPr lang="en-US"/>
              <a:t>Accumulator results</a:t>
            </a:r>
          </a:p>
        </p:txBody>
      </p:sp>
      <p:sp>
        <p:nvSpPr>
          <p:cNvPr id="7" name="TextBox 6">
            <a:extLst>
              <a:ext uri="{FF2B5EF4-FFF2-40B4-BE49-F238E27FC236}">
                <a16:creationId xmlns:a16="http://schemas.microsoft.com/office/drawing/2014/main" id="{74818AAD-FC00-980F-29D8-0EF87B133D04}"/>
              </a:ext>
            </a:extLst>
          </p:cNvPr>
          <p:cNvSpPr txBox="1"/>
          <p:nvPr/>
        </p:nvSpPr>
        <p:spPr>
          <a:xfrm rot="16200000">
            <a:off x="1000125" y="3127375"/>
            <a:ext cx="2466975" cy="307777"/>
          </a:xfrm>
          <a:prstGeom prst="rect">
            <a:avLst/>
          </a:prstGeom>
          <a:noFill/>
        </p:spPr>
        <p:txBody>
          <a:bodyPr wrap="square" rtlCol="0">
            <a:spAutoFit/>
          </a:bodyPr>
          <a:lstStyle/>
          <a:p>
            <a:r>
              <a:rPr lang="en-US" sz="1400"/>
              <a:t>ColdADC output (bits)</a:t>
            </a:r>
          </a:p>
        </p:txBody>
      </p:sp>
      <p:sp>
        <p:nvSpPr>
          <p:cNvPr id="10" name="TextBox 9">
            <a:extLst>
              <a:ext uri="{FF2B5EF4-FFF2-40B4-BE49-F238E27FC236}">
                <a16:creationId xmlns:a16="http://schemas.microsoft.com/office/drawing/2014/main" id="{179F6BA1-E593-14C6-1594-D6D7A9040A13}"/>
              </a:ext>
            </a:extLst>
          </p:cNvPr>
          <p:cNvSpPr txBox="1"/>
          <p:nvPr/>
        </p:nvSpPr>
        <p:spPr>
          <a:xfrm>
            <a:off x="5179375" y="5882977"/>
            <a:ext cx="2260551" cy="307777"/>
          </a:xfrm>
          <a:prstGeom prst="rect">
            <a:avLst/>
          </a:prstGeom>
          <a:noFill/>
        </p:spPr>
        <p:txBody>
          <a:bodyPr wrap="square" rtlCol="0">
            <a:spAutoFit/>
          </a:bodyPr>
          <a:lstStyle/>
          <a:p>
            <a:pPr algn="ctr"/>
            <a:r>
              <a:rPr lang="en-US" sz="1400"/>
              <a:t>DAT DAC input (V) </a:t>
            </a:r>
          </a:p>
        </p:txBody>
      </p:sp>
      <p:sp>
        <p:nvSpPr>
          <p:cNvPr id="2" name="TextBox 1">
            <a:extLst>
              <a:ext uri="{FF2B5EF4-FFF2-40B4-BE49-F238E27FC236}">
                <a16:creationId xmlns:a16="http://schemas.microsoft.com/office/drawing/2014/main" id="{FBBBC8F8-F5D9-5ED9-5991-EE29072AC115}"/>
              </a:ext>
            </a:extLst>
          </p:cNvPr>
          <p:cNvSpPr txBox="1"/>
          <p:nvPr/>
        </p:nvSpPr>
        <p:spPr>
          <a:xfrm>
            <a:off x="3114675" y="2166529"/>
            <a:ext cx="3317960" cy="369332"/>
          </a:xfrm>
          <a:prstGeom prst="rect">
            <a:avLst/>
          </a:prstGeom>
          <a:noFill/>
        </p:spPr>
        <p:txBody>
          <a:bodyPr wrap="none" rtlCol="0">
            <a:spAutoFit/>
          </a:bodyPr>
          <a:lstStyle/>
          <a:p>
            <a:r>
              <a:rPr lang="en-US" dirty="0"/>
              <a:t>128 channels’ data overlapped</a:t>
            </a:r>
          </a:p>
        </p:txBody>
      </p:sp>
      <p:sp>
        <p:nvSpPr>
          <p:cNvPr id="5" name="TextBox 4">
            <a:extLst>
              <a:ext uri="{FF2B5EF4-FFF2-40B4-BE49-F238E27FC236}">
                <a16:creationId xmlns:a16="http://schemas.microsoft.com/office/drawing/2014/main" id="{9F42F30E-4AB0-6E74-6AD3-17C83B53B8AD}"/>
              </a:ext>
            </a:extLst>
          </p:cNvPr>
          <p:cNvSpPr txBox="1"/>
          <p:nvPr/>
        </p:nvSpPr>
        <p:spPr>
          <a:xfrm>
            <a:off x="5462856" y="4514751"/>
            <a:ext cx="4359570" cy="923330"/>
          </a:xfrm>
          <a:prstGeom prst="rect">
            <a:avLst/>
          </a:prstGeom>
          <a:noFill/>
        </p:spPr>
        <p:txBody>
          <a:bodyPr wrap="square" rtlCol="0">
            <a:spAutoFit/>
          </a:bodyPr>
          <a:lstStyle/>
          <a:p>
            <a:r>
              <a:rPr lang="en-US" dirty="0"/>
              <a:t>Further analysis is undergoing to extract some ADC performance metrics, such as DC offset, range of input, roll-back issue  </a:t>
            </a:r>
          </a:p>
        </p:txBody>
      </p:sp>
    </p:spTree>
    <p:extLst>
      <p:ext uri="{BB962C8B-B14F-4D97-AF65-F5344CB8AC3E}">
        <p14:creationId xmlns:p14="http://schemas.microsoft.com/office/powerpoint/2010/main" val="420343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0EB1A8-8503-6A01-8FF9-2DCB4E1374EC}"/>
              </a:ext>
            </a:extLst>
          </p:cNvPr>
          <p:cNvSpPr>
            <a:spLocks noGrp="1"/>
          </p:cNvSpPr>
          <p:nvPr>
            <p:ph type="sldNum" sz="quarter" idx="4"/>
          </p:nvPr>
        </p:nvSpPr>
        <p:spPr/>
        <p:txBody>
          <a:bodyPr/>
          <a:lstStyle/>
          <a:p>
            <a:fld id="{933A556B-7C63-244D-9B7C-B0EA8042B330}" type="slidenum">
              <a:rPr lang="en-US" smtClean="0"/>
              <a:pPr/>
              <a:t>14</a:t>
            </a:fld>
            <a:endParaRPr lang="en-US" sz="1000"/>
          </a:p>
        </p:txBody>
      </p:sp>
      <p:sp>
        <p:nvSpPr>
          <p:cNvPr id="4" name="Title 3">
            <a:extLst>
              <a:ext uri="{FF2B5EF4-FFF2-40B4-BE49-F238E27FC236}">
                <a16:creationId xmlns:a16="http://schemas.microsoft.com/office/drawing/2014/main" id="{FBFB227B-2BA4-06D1-6C28-7D6F08C4F9E0}"/>
              </a:ext>
            </a:extLst>
          </p:cNvPr>
          <p:cNvSpPr>
            <a:spLocks noGrp="1"/>
          </p:cNvSpPr>
          <p:nvPr>
            <p:ph type="title"/>
          </p:nvPr>
        </p:nvSpPr>
        <p:spPr/>
        <p:txBody>
          <a:bodyPr/>
          <a:lstStyle/>
          <a:p>
            <a:r>
              <a:rPr lang="en-US" dirty="0"/>
              <a:t>Histogram firmware module</a:t>
            </a:r>
          </a:p>
        </p:txBody>
      </p:sp>
      <p:sp>
        <p:nvSpPr>
          <p:cNvPr id="5" name="Rectangle: Rounded Corners 4">
            <a:extLst>
              <a:ext uri="{FF2B5EF4-FFF2-40B4-BE49-F238E27FC236}">
                <a16:creationId xmlns:a16="http://schemas.microsoft.com/office/drawing/2014/main" id="{98B4C5D0-465F-3347-257A-EC7BDA0026BF}"/>
              </a:ext>
            </a:extLst>
          </p:cNvPr>
          <p:cNvSpPr/>
          <p:nvPr/>
        </p:nvSpPr>
        <p:spPr>
          <a:xfrm>
            <a:off x="8804347" y="739383"/>
            <a:ext cx="2332382" cy="11684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Tell firmware we are analyzing a certain channel &amp; trigger histogram</a:t>
            </a:r>
          </a:p>
        </p:txBody>
      </p:sp>
      <p:sp>
        <p:nvSpPr>
          <p:cNvPr id="6" name="Rectangle: Rounded Corners 5">
            <a:extLst>
              <a:ext uri="{FF2B5EF4-FFF2-40B4-BE49-F238E27FC236}">
                <a16:creationId xmlns:a16="http://schemas.microsoft.com/office/drawing/2014/main" id="{3A4681FE-FBAC-2391-41F5-DD448EEA315B}"/>
              </a:ext>
            </a:extLst>
          </p:cNvPr>
          <p:cNvSpPr/>
          <p:nvPr/>
        </p:nvSpPr>
        <p:spPr>
          <a:xfrm>
            <a:off x="8748311" y="2948673"/>
            <a:ext cx="2515429" cy="11684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 ADC code counts accumulate in memory</a:t>
            </a:r>
          </a:p>
        </p:txBody>
      </p:sp>
      <p:cxnSp>
        <p:nvCxnSpPr>
          <p:cNvPr id="7" name="Connector: Elbow 6">
            <a:extLst>
              <a:ext uri="{FF2B5EF4-FFF2-40B4-BE49-F238E27FC236}">
                <a16:creationId xmlns:a16="http://schemas.microsoft.com/office/drawing/2014/main" id="{15A7FA2F-F664-1F9D-6193-62ACB4EADD67}"/>
              </a:ext>
            </a:extLst>
          </p:cNvPr>
          <p:cNvCxnSpPr>
            <a:cxnSpLocks/>
            <a:stCxn id="23" idx="1"/>
            <a:endCxn id="5" idx="1"/>
          </p:cNvCxnSpPr>
          <p:nvPr/>
        </p:nvCxnSpPr>
        <p:spPr>
          <a:xfrm rot="10800000" flipH="1">
            <a:off x="8758375" y="1323626"/>
            <a:ext cx="45972" cy="3975755"/>
          </a:xfrm>
          <a:prstGeom prst="bentConnector3">
            <a:avLst>
              <a:gd name="adj1" fmla="val -49725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CCEDD64-13B3-D4E2-535E-7E31AD378D4A}"/>
              </a:ext>
            </a:extLst>
          </p:cNvPr>
          <p:cNvCxnSpPr>
            <a:cxnSpLocks/>
            <a:endCxn id="6" idx="0"/>
          </p:cNvCxnSpPr>
          <p:nvPr/>
        </p:nvCxnSpPr>
        <p:spPr>
          <a:xfrm rot="5400000">
            <a:off x="9484633" y="2427277"/>
            <a:ext cx="1042790" cy="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F23D8C78-8A17-8BC6-3624-234715E0D038}"/>
              </a:ext>
            </a:extLst>
          </p:cNvPr>
          <p:cNvSpPr/>
          <p:nvPr/>
        </p:nvSpPr>
        <p:spPr>
          <a:xfrm>
            <a:off x="8758375" y="4927299"/>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Software block reads out code counts</a:t>
            </a:r>
          </a:p>
        </p:txBody>
      </p:sp>
      <p:cxnSp>
        <p:nvCxnSpPr>
          <p:cNvPr id="53" name="Connector: Elbow 52">
            <a:extLst>
              <a:ext uri="{FF2B5EF4-FFF2-40B4-BE49-F238E27FC236}">
                <a16:creationId xmlns:a16="http://schemas.microsoft.com/office/drawing/2014/main" id="{374F7247-8469-25A9-2E5D-4CDF6FB046BF}"/>
              </a:ext>
            </a:extLst>
          </p:cNvPr>
          <p:cNvCxnSpPr>
            <a:cxnSpLocks/>
          </p:cNvCxnSpPr>
          <p:nvPr/>
        </p:nvCxnSpPr>
        <p:spPr>
          <a:xfrm rot="5400000">
            <a:off x="9583786" y="4486342"/>
            <a:ext cx="894217"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E5217CD3-7064-30E3-ADBB-15672125A2DE}"/>
              </a:ext>
            </a:extLst>
          </p:cNvPr>
          <p:cNvGrpSpPr/>
          <p:nvPr/>
        </p:nvGrpSpPr>
        <p:grpSpPr>
          <a:xfrm>
            <a:off x="245171" y="1604532"/>
            <a:ext cx="8019369" cy="2644538"/>
            <a:chOff x="213428" y="4654057"/>
            <a:chExt cx="4923585" cy="1623645"/>
          </a:xfrm>
        </p:grpSpPr>
        <p:cxnSp>
          <p:nvCxnSpPr>
            <p:cNvPr id="60" name="Straight Connector 59">
              <a:extLst>
                <a:ext uri="{FF2B5EF4-FFF2-40B4-BE49-F238E27FC236}">
                  <a16:creationId xmlns:a16="http://schemas.microsoft.com/office/drawing/2014/main" id="{44F22635-E6D3-9133-7860-29C9862C6753}"/>
                </a:ext>
              </a:extLst>
            </p:cNvPr>
            <p:cNvCxnSpPr/>
            <p:nvPr/>
          </p:nvCxnSpPr>
          <p:spPr>
            <a:xfrm flipV="1">
              <a:off x="445742"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E4820D0-B726-FC01-49F0-1D1BE77072D1}"/>
                </a:ext>
              </a:extLst>
            </p:cNvPr>
            <p:cNvCxnSpPr>
              <a:cxnSpLocks/>
            </p:cNvCxnSpPr>
            <p:nvPr/>
          </p:nvCxnSpPr>
          <p:spPr>
            <a:xfrm flipV="1">
              <a:off x="1618560" y="4673461"/>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C3E0CE-91D3-AAEF-E19F-20C285FEB508}"/>
                </a:ext>
              </a:extLst>
            </p:cNvPr>
            <p:cNvCxnSpPr/>
            <p:nvPr/>
          </p:nvCxnSpPr>
          <p:spPr>
            <a:xfrm flipV="1">
              <a:off x="1618560" y="4673463"/>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C59107-928D-ADD7-4B2D-40FDEFDB48C6}"/>
                </a:ext>
              </a:extLst>
            </p:cNvPr>
            <p:cNvCxnSpPr>
              <a:cxnSpLocks/>
            </p:cNvCxnSpPr>
            <p:nvPr/>
          </p:nvCxnSpPr>
          <p:spPr>
            <a:xfrm flipV="1">
              <a:off x="2791378" y="4673462"/>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C1A9021-C522-22E7-A237-E78706681EB5}"/>
                </a:ext>
              </a:extLst>
            </p:cNvPr>
            <p:cNvCxnSpPr/>
            <p:nvPr/>
          </p:nvCxnSpPr>
          <p:spPr>
            <a:xfrm flipV="1">
              <a:off x="2791377" y="4673461"/>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81C63DE-9424-8268-67DE-D57E5AAE2848}"/>
                </a:ext>
              </a:extLst>
            </p:cNvPr>
            <p:cNvCxnSpPr>
              <a:cxnSpLocks/>
            </p:cNvCxnSpPr>
            <p:nvPr/>
          </p:nvCxnSpPr>
          <p:spPr>
            <a:xfrm flipV="1">
              <a:off x="3964195" y="4673460"/>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2AC661-87F0-1118-0096-38496BF8AE89}"/>
                </a:ext>
              </a:extLst>
            </p:cNvPr>
            <p:cNvCxnSpPr/>
            <p:nvPr/>
          </p:nvCxnSpPr>
          <p:spPr>
            <a:xfrm flipV="1">
              <a:off x="3964195"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BA12EA6-28A1-9183-5CA3-5F182AA8F49B}"/>
                </a:ext>
              </a:extLst>
            </p:cNvPr>
            <p:cNvCxnSpPr>
              <a:cxnSpLocks/>
            </p:cNvCxnSpPr>
            <p:nvPr/>
          </p:nvCxnSpPr>
          <p:spPr>
            <a:xfrm flipV="1">
              <a:off x="5137013" y="4673461"/>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63257D-8A0F-F5CF-8D5B-19233CACBD84}"/>
                </a:ext>
              </a:extLst>
            </p:cNvPr>
            <p:cNvCxnSpPr/>
            <p:nvPr/>
          </p:nvCxnSpPr>
          <p:spPr>
            <a:xfrm flipV="1">
              <a:off x="882650" y="5356225"/>
              <a:ext cx="0" cy="60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E0195C4-263C-3619-5246-247622F4204D}"/>
                </a:ext>
              </a:extLst>
            </p:cNvPr>
            <p:cNvSpPr txBox="1"/>
            <p:nvPr/>
          </p:nvSpPr>
          <p:spPr>
            <a:xfrm>
              <a:off x="213428" y="5962650"/>
              <a:ext cx="1321487" cy="188963"/>
            </a:xfrm>
            <a:prstGeom prst="rect">
              <a:avLst/>
            </a:prstGeom>
            <a:noFill/>
          </p:spPr>
          <p:txBody>
            <a:bodyPr wrap="square" rtlCol="0">
              <a:spAutoFit/>
            </a:bodyPr>
            <a:lstStyle/>
            <a:p>
              <a:r>
                <a:rPr lang="en-US" sz="1400" dirty="0"/>
                <a:t>Send histogram CMD</a:t>
              </a:r>
            </a:p>
          </p:txBody>
        </p:sp>
        <p:cxnSp>
          <p:nvCxnSpPr>
            <p:cNvPr id="70" name="Straight Arrow Connector 69">
              <a:extLst>
                <a:ext uri="{FF2B5EF4-FFF2-40B4-BE49-F238E27FC236}">
                  <a16:creationId xmlns:a16="http://schemas.microsoft.com/office/drawing/2014/main" id="{59F0CEFE-88A9-DE0A-0AC3-BB5A7F08C462}"/>
                </a:ext>
              </a:extLst>
            </p:cNvPr>
            <p:cNvCxnSpPr>
              <a:cxnSpLocks/>
            </p:cNvCxnSpPr>
            <p:nvPr/>
          </p:nvCxnSpPr>
          <p:spPr>
            <a:xfrm flipV="1">
              <a:off x="1618560" y="5775462"/>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4D52768-688E-CF60-3B51-9BA7B9605E8A}"/>
                </a:ext>
              </a:extLst>
            </p:cNvPr>
            <p:cNvSpPr txBox="1"/>
            <p:nvPr/>
          </p:nvSpPr>
          <p:spPr>
            <a:xfrm>
              <a:off x="1473515" y="5996921"/>
              <a:ext cx="1044260" cy="264548"/>
            </a:xfrm>
            <a:prstGeom prst="rect">
              <a:avLst/>
            </a:prstGeom>
            <a:noFill/>
          </p:spPr>
          <p:txBody>
            <a:bodyPr wrap="square" rtlCol="0">
              <a:spAutoFit/>
            </a:bodyPr>
            <a:lstStyle/>
            <a:p>
              <a:r>
                <a:rPr lang="en-US" sz="1100" dirty="0"/>
                <a:t>Histogram START when ADC value is 0x0000</a:t>
              </a:r>
            </a:p>
          </p:txBody>
        </p:sp>
        <p:cxnSp>
          <p:nvCxnSpPr>
            <p:cNvPr id="72" name="Straight Arrow Connector 71">
              <a:extLst>
                <a:ext uri="{FF2B5EF4-FFF2-40B4-BE49-F238E27FC236}">
                  <a16:creationId xmlns:a16="http://schemas.microsoft.com/office/drawing/2014/main" id="{D56AF296-7E52-4595-75E7-0286C167B86D}"/>
                </a:ext>
              </a:extLst>
            </p:cNvPr>
            <p:cNvCxnSpPr>
              <a:cxnSpLocks/>
            </p:cNvCxnSpPr>
            <p:nvPr/>
          </p:nvCxnSpPr>
          <p:spPr>
            <a:xfrm flipV="1">
              <a:off x="2669485" y="47848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7BFC104-A115-1BA9-8765-F499F18744B3}"/>
                </a:ext>
              </a:extLst>
            </p:cNvPr>
            <p:cNvCxnSpPr>
              <a:cxnSpLocks/>
            </p:cNvCxnSpPr>
            <p:nvPr/>
          </p:nvCxnSpPr>
          <p:spPr>
            <a:xfrm>
              <a:off x="1651000" y="5883343"/>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724633A-2325-B7D1-2D38-78F2B6533AF2}"/>
                </a:ext>
              </a:extLst>
            </p:cNvPr>
            <p:cNvSpPr txBox="1"/>
            <p:nvPr/>
          </p:nvSpPr>
          <p:spPr>
            <a:xfrm>
              <a:off x="1824592" y="5496353"/>
              <a:ext cx="903581" cy="340134"/>
            </a:xfrm>
            <a:prstGeom prst="rect">
              <a:avLst/>
            </a:prstGeom>
            <a:noFill/>
          </p:spPr>
          <p:txBody>
            <a:bodyPr wrap="square" rtlCol="0">
              <a:spAutoFit/>
            </a:bodyPr>
            <a:lstStyle/>
            <a:p>
              <a:r>
                <a:rPr lang="en-US" sz="1000" dirty="0"/>
                <a:t>Histogram STOP when required number of samples is reached</a:t>
              </a:r>
            </a:p>
          </p:txBody>
        </p:sp>
        <p:sp>
          <p:nvSpPr>
            <p:cNvPr id="75" name="TextBox 74">
              <a:extLst>
                <a:ext uri="{FF2B5EF4-FFF2-40B4-BE49-F238E27FC236}">
                  <a16:creationId xmlns:a16="http://schemas.microsoft.com/office/drawing/2014/main" id="{8DE4CEF7-ECFC-6780-3776-66ED818D1C73}"/>
                </a:ext>
              </a:extLst>
            </p:cNvPr>
            <p:cNvSpPr txBox="1"/>
            <p:nvPr/>
          </p:nvSpPr>
          <p:spPr>
            <a:xfrm>
              <a:off x="1830117" y="4679261"/>
              <a:ext cx="499177" cy="226756"/>
            </a:xfrm>
            <a:prstGeom prst="rect">
              <a:avLst/>
            </a:prstGeom>
            <a:noFill/>
          </p:spPr>
          <p:txBody>
            <a:bodyPr wrap="none" rtlCol="0">
              <a:spAutoFit/>
            </a:bodyPr>
            <a:lstStyle/>
            <a:p>
              <a:r>
                <a:rPr lang="en-US" dirty="0">
                  <a:solidFill>
                    <a:srgbClr val="FF0000"/>
                  </a:solidFill>
                </a:rPr>
                <a:t>CHN0</a:t>
              </a:r>
            </a:p>
          </p:txBody>
        </p:sp>
        <p:sp>
          <p:nvSpPr>
            <p:cNvPr id="76" name="TextBox 75">
              <a:extLst>
                <a:ext uri="{FF2B5EF4-FFF2-40B4-BE49-F238E27FC236}">
                  <a16:creationId xmlns:a16="http://schemas.microsoft.com/office/drawing/2014/main" id="{530A5090-593E-F944-71E2-7B7098467ED4}"/>
                </a:ext>
              </a:extLst>
            </p:cNvPr>
            <p:cNvSpPr txBox="1"/>
            <p:nvPr/>
          </p:nvSpPr>
          <p:spPr>
            <a:xfrm>
              <a:off x="3049229" y="4654057"/>
              <a:ext cx="499177" cy="226756"/>
            </a:xfrm>
            <a:prstGeom prst="rect">
              <a:avLst/>
            </a:prstGeom>
            <a:noFill/>
          </p:spPr>
          <p:txBody>
            <a:bodyPr wrap="none" rtlCol="0">
              <a:spAutoFit/>
            </a:bodyPr>
            <a:lstStyle/>
            <a:p>
              <a:r>
                <a:rPr lang="en-US" dirty="0">
                  <a:solidFill>
                    <a:srgbClr val="FF0000"/>
                  </a:solidFill>
                </a:rPr>
                <a:t>CHN1</a:t>
              </a:r>
            </a:p>
          </p:txBody>
        </p:sp>
        <p:sp>
          <p:nvSpPr>
            <p:cNvPr id="77" name="TextBox 76">
              <a:extLst>
                <a:ext uri="{FF2B5EF4-FFF2-40B4-BE49-F238E27FC236}">
                  <a16:creationId xmlns:a16="http://schemas.microsoft.com/office/drawing/2014/main" id="{4EE25248-DCBA-D06E-76A4-B77ECE9B368D}"/>
                </a:ext>
              </a:extLst>
            </p:cNvPr>
            <p:cNvSpPr txBox="1"/>
            <p:nvPr/>
          </p:nvSpPr>
          <p:spPr>
            <a:xfrm>
              <a:off x="4146250" y="4679261"/>
              <a:ext cx="499177" cy="226756"/>
            </a:xfrm>
            <a:prstGeom prst="rect">
              <a:avLst/>
            </a:prstGeom>
            <a:noFill/>
          </p:spPr>
          <p:txBody>
            <a:bodyPr wrap="none" rtlCol="0">
              <a:spAutoFit/>
            </a:bodyPr>
            <a:lstStyle/>
            <a:p>
              <a:r>
                <a:rPr lang="en-US" dirty="0">
                  <a:solidFill>
                    <a:srgbClr val="FF0000"/>
                  </a:solidFill>
                </a:rPr>
                <a:t>CHN2</a:t>
              </a:r>
            </a:p>
          </p:txBody>
        </p:sp>
        <p:cxnSp>
          <p:nvCxnSpPr>
            <p:cNvPr id="78" name="Straight Arrow Connector 77">
              <a:extLst>
                <a:ext uri="{FF2B5EF4-FFF2-40B4-BE49-F238E27FC236}">
                  <a16:creationId xmlns:a16="http://schemas.microsoft.com/office/drawing/2014/main" id="{610201C2-A7D0-96F2-B753-4BF0740A29B3}"/>
                </a:ext>
              </a:extLst>
            </p:cNvPr>
            <p:cNvCxnSpPr>
              <a:cxnSpLocks/>
            </p:cNvCxnSpPr>
            <p:nvPr/>
          </p:nvCxnSpPr>
          <p:spPr>
            <a:xfrm flipV="1">
              <a:off x="2791377" y="5791010"/>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56CB06A-A349-6D91-DC58-F4E168E5EFF3}"/>
                </a:ext>
              </a:extLst>
            </p:cNvPr>
            <p:cNvSpPr txBox="1"/>
            <p:nvPr/>
          </p:nvSpPr>
          <p:spPr>
            <a:xfrm>
              <a:off x="2646332" y="6012469"/>
              <a:ext cx="1044260" cy="264548"/>
            </a:xfrm>
            <a:prstGeom prst="rect">
              <a:avLst/>
            </a:prstGeom>
            <a:noFill/>
          </p:spPr>
          <p:txBody>
            <a:bodyPr wrap="square" rtlCol="0">
              <a:spAutoFit/>
            </a:bodyPr>
            <a:lstStyle/>
            <a:p>
              <a:r>
                <a:rPr lang="en-US" sz="1100" dirty="0"/>
                <a:t>Histogram START when ADC value is 0x0000</a:t>
              </a:r>
            </a:p>
          </p:txBody>
        </p:sp>
        <p:cxnSp>
          <p:nvCxnSpPr>
            <p:cNvPr id="80" name="Straight Arrow Connector 79">
              <a:extLst>
                <a:ext uri="{FF2B5EF4-FFF2-40B4-BE49-F238E27FC236}">
                  <a16:creationId xmlns:a16="http://schemas.microsoft.com/office/drawing/2014/main" id="{CBB009BC-88EF-72A2-7730-999A618FA872}"/>
                </a:ext>
              </a:extLst>
            </p:cNvPr>
            <p:cNvCxnSpPr>
              <a:cxnSpLocks/>
            </p:cNvCxnSpPr>
            <p:nvPr/>
          </p:nvCxnSpPr>
          <p:spPr>
            <a:xfrm>
              <a:off x="2823817" y="5898891"/>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EC50E70-DF60-C781-6995-F95695B4FD89}"/>
                </a:ext>
              </a:extLst>
            </p:cNvPr>
            <p:cNvSpPr txBox="1"/>
            <p:nvPr/>
          </p:nvSpPr>
          <p:spPr>
            <a:xfrm>
              <a:off x="2966988" y="5514011"/>
              <a:ext cx="1052865" cy="340134"/>
            </a:xfrm>
            <a:prstGeom prst="rect">
              <a:avLst/>
            </a:prstGeom>
            <a:noFill/>
          </p:spPr>
          <p:txBody>
            <a:bodyPr wrap="square" rtlCol="0">
              <a:spAutoFit/>
            </a:bodyPr>
            <a:lstStyle/>
            <a:p>
              <a:r>
                <a:rPr lang="en-US" sz="1000" dirty="0"/>
                <a:t>Histogram STOP when required number of samples is reached</a:t>
              </a:r>
            </a:p>
          </p:txBody>
        </p:sp>
        <p:cxnSp>
          <p:nvCxnSpPr>
            <p:cNvPr id="82" name="Straight Arrow Connector 81">
              <a:extLst>
                <a:ext uri="{FF2B5EF4-FFF2-40B4-BE49-F238E27FC236}">
                  <a16:creationId xmlns:a16="http://schemas.microsoft.com/office/drawing/2014/main" id="{88626125-5D09-9E8B-21EC-AC5037C7442F}"/>
                </a:ext>
              </a:extLst>
            </p:cNvPr>
            <p:cNvCxnSpPr>
              <a:cxnSpLocks/>
            </p:cNvCxnSpPr>
            <p:nvPr/>
          </p:nvCxnSpPr>
          <p:spPr>
            <a:xfrm flipV="1">
              <a:off x="3965273" y="5791695"/>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747A12-A401-AB9B-D2C2-12702D83CF74}"/>
                </a:ext>
              </a:extLst>
            </p:cNvPr>
            <p:cNvSpPr txBox="1"/>
            <p:nvPr/>
          </p:nvSpPr>
          <p:spPr>
            <a:xfrm>
              <a:off x="3820228" y="6013154"/>
              <a:ext cx="1044260" cy="264548"/>
            </a:xfrm>
            <a:prstGeom prst="rect">
              <a:avLst/>
            </a:prstGeom>
            <a:noFill/>
          </p:spPr>
          <p:txBody>
            <a:bodyPr wrap="square" rtlCol="0">
              <a:spAutoFit/>
            </a:bodyPr>
            <a:lstStyle/>
            <a:p>
              <a:r>
                <a:rPr lang="en-US" sz="1100" dirty="0"/>
                <a:t>Histogram START when ADC value is 0x0000</a:t>
              </a:r>
            </a:p>
          </p:txBody>
        </p:sp>
        <p:cxnSp>
          <p:nvCxnSpPr>
            <p:cNvPr id="84" name="Straight Arrow Connector 83">
              <a:extLst>
                <a:ext uri="{FF2B5EF4-FFF2-40B4-BE49-F238E27FC236}">
                  <a16:creationId xmlns:a16="http://schemas.microsoft.com/office/drawing/2014/main" id="{5561C6E1-C829-83E7-12D3-9C2CF25D03F0}"/>
                </a:ext>
              </a:extLst>
            </p:cNvPr>
            <p:cNvCxnSpPr>
              <a:cxnSpLocks/>
            </p:cNvCxnSpPr>
            <p:nvPr/>
          </p:nvCxnSpPr>
          <p:spPr>
            <a:xfrm>
              <a:off x="3997713" y="5899576"/>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B681D78-108F-A137-7E10-DC3F66D73878}"/>
                </a:ext>
              </a:extLst>
            </p:cNvPr>
            <p:cNvSpPr txBox="1"/>
            <p:nvPr/>
          </p:nvSpPr>
          <p:spPr>
            <a:xfrm>
              <a:off x="4140884" y="5514696"/>
              <a:ext cx="907823" cy="340134"/>
            </a:xfrm>
            <a:prstGeom prst="rect">
              <a:avLst/>
            </a:prstGeom>
            <a:noFill/>
          </p:spPr>
          <p:txBody>
            <a:bodyPr wrap="square" rtlCol="0">
              <a:spAutoFit/>
            </a:bodyPr>
            <a:lstStyle/>
            <a:p>
              <a:r>
                <a:rPr lang="en-US" sz="1000" dirty="0"/>
                <a:t>Histogram STOP when required number of samples is reached</a:t>
              </a:r>
            </a:p>
          </p:txBody>
        </p:sp>
        <p:cxnSp>
          <p:nvCxnSpPr>
            <p:cNvPr id="86" name="Straight Arrow Connector 85">
              <a:extLst>
                <a:ext uri="{FF2B5EF4-FFF2-40B4-BE49-F238E27FC236}">
                  <a16:creationId xmlns:a16="http://schemas.microsoft.com/office/drawing/2014/main" id="{8676CA63-C452-8A6F-20E9-75C78F57C69C}"/>
                </a:ext>
              </a:extLst>
            </p:cNvPr>
            <p:cNvCxnSpPr>
              <a:cxnSpLocks/>
            </p:cNvCxnSpPr>
            <p:nvPr/>
          </p:nvCxnSpPr>
          <p:spPr>
            <a:xfrm flipV="1">
              <a:off x="3869635" y="4780031"/>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FF32337-B3D9-7E8D-2B0F-1415FD91119B}"/>
                </a:ext>
              </a:extLst>
            </p:cNvPr>
            <p:cNvCxnSpPr>
              <a:cxnSpLocks/>
            </p:cNvCxnSpPr>
            <p:nvPr/>
          </p:nvCxnSpPr>
          <p:spPr>
            <a:xfrm flipV="1">
              <a:off x="5018683" y="48102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FA2CBCB-6B71-99CE-ABE7-5904A521EE01}"/>
              </a:ext>
            </a:extLst>
          </p:cNvPr>
          <p:cNvSpPr txBox="1"/>
          <p:nvPr/>
        </p:nvSpPr>
        <p:spPr>
          <a:xfrm>
            <a:off x="335327" y="4930047"/>
            <a:ext cx="8011552" cy="369332"/>
          </a:xfrm>
          <a:prstGeom prst="rect">
            <a:avLst/>
          </a:prstGeom>
          <a:noFill/>
        </p:spPr>
        <p:txBody>
          <a:bodyPr wrap="none" rtlCol="0">
            <a:spAutoFit/>
          </a:bodyPr>
          <a:lstStyle/>
          <a:p>
            <a:r>
              <a:rPr lang="en-US" dirty="0"/>
              <a:t>Time consumption of histogram study mainly depends on the period of ramp </a:t>
            </a:r>
          </a:p>
        </p:txBody>
      </p:sp>
    </p:spTree>
    <p:extLst>
      <p:ext uri="{BB962C8B-B14F-4D97-AF65-F5344CB8AC3E}">
        <p14:creationId xmlns:p14="http://schemas.microsoft.com/office/powerpoint/2010/main" val="1761921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BB42E0-A28F-AEE8-2FA9-A2CB08907B92}"/>
              </a:ext>
            </a:extLst>
          </p:cNvPr>
          <p:cNvSpPr>
            <a:spLocks noGrp="1"/>
          </p:cNvSpPr>
          <p:nvPr>
            <p:ph type="sldNum" sz="quarter" idx="4"/>
          </p:nvPr>
        </p:nvSpPr>
        <p:spPr/>
        <p:txBody>
          <a:bodyPr/>
          <a:lstStyle/>
          <a:p>
            <a:fld id="{933A556B-7C63-244D-9B7C-B0EA8042B330}" type="slidenum">
              <a:rPr lang="en-US" smtClean="0"/>
              <a:pPr/>
              <a:t>15</a:t>
            </a:fld>
            <a:endParaRPr lang="en-US" sz="1000"/>
          </a:p>
        </p:txBody>
      </p:sp>
      <p:sp>
        <p:nvSpPr>
          <p:cNvPr id="4" name="Title 3">
            <a:extLst>
              <a:ext uri="{FF2B5EF4-FFF2-40B4-BE49-F238E27FC236}">
                <a16:creationId xmlns:a16="http://schemas.microsoft.com/office/drawing/2014/main" id="{99354498-DEF2-655F-682A-BC1787E37B2D}"/>
              </a:ext>
            </a:extLst>
          </p:cNvPr>
          <p:cNvSpPr>
            <a:spLocks noGrp="1"/>
          </p:cNvSpPr>
          <p:nvPr>
            <p:ph type="title"/>
          </p:nvPr>
        </p:nvSpPr>
        <p:spPr/>
        <p:txBody>
          <a:bodyPr/>
          <a:lstStyle/>
          <a:p>
            <a:r>
              <a:rPr lang="en-US"/>
              <a:t>Histogram firmware module</a:t>
            </a:r>
          </a:p>
        </p:txBody>
      </p:sp>
      <p:sp>
        <p:nvSpPr>
          <p:cNvPr id="20" name="Arrow: Right 19">
            <a:extLst>
              <a:ext uri="{FF2B5EF4-FFF2-40B4-BE49-F238E27FC236}">
                <a16:creationId xmlns:a16="http://schemas.microsoft.com/office/drawing/2014/main" id="{F8EABAFA-314E-54C2-56FD-058B2FC4C794}"/>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21" name="Rectangle 20">
            <a:extLst>
              <a:ext uri="{FF2B5EF4-FFF2-40B4-BE49-F238E27FC236}">
                <a16:creationId xmlns:a16="http://schemas.microsoft.com/office/drawing/2014/main" id="{00E58CE8-21E2-D5E3-B5D3-149DB0495CD4}"/>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a:solidFill>
                  <a:schemeClr val="tx2"/>
                </a:solidFill>
              </a:rPr>
            </a:br>
            <a:r>
              <a:rPr lang="en-US">
                <a:solidFill>
                  <a:schemeClr val="tx2"/>
                </a:solidFill>
              </a:rPr>
              <a:t>Histogram</a:t>
            </a:r>
          </a:p>
        </p:txBody>
      </p:sp>
      <p:sp>
        <p:nvSpPr>
          <p:cNvPr id="23" name="TextBox 22">
            <a:extLst>
              <a:ext uri="{FF2B5EF4-FFF2-40B4-BE49-F238E27FC236}">
                <a16:creationId xmlns:a16="http://schemas.microsoft.com/office/drawing/2014/main" id="{70C2E3CB-F161-823B-E9CE-6E50F6725D6B}"/>
              </a:ext>
            </a:extLst>
          </p:cNvPr>
          <p:cNvSpPr txBox="1"/>
          <p:nvPr/>
        </p:nvSpPr>
        <p:spPr>
          <a:xfrm>
            <a:off x="4881314" y="2482325"/>
            <a:ext cx="1205649" cy="261610"/>
          </a:xfrm>
          <a:prstGeom prst="rect">
            <a:avLst/>
          </a:prstGeom>
          <a:noFill/>
        </p:spPr>
        <p:txBody>
          <a:bodyPr wrap="square" rtlCol="0">
            <a:spAutoFit/>
          </a:bodyPr>
          <a:lstStyle/>
          <a:p>
            <a:r>
              <a:rPr lang="en-US" sz="1100"/>
              <a:t>state machine</a:t>
            </a:r>
          </a:p>
        </p:txBody>
      </p:sp>
      <p:sp>
        <p:nvSpPr>
          <p:cNvPr id="24" name="Arrow: Curved Left 23">
            <a:extLst>
              <a:ext uri="{FF2B5EF4-FFF2-40B4-BE49-F238E27FC236}">
                <a16:creationId xmlns:a16="http://schemas.microsoft.com/office/drawing/2014/main" id="{884E6469-2EA2-754F-DEE0-C5A67831DE1E}"/>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4B01A20-2691-00E8-236C-134F8103FDE0}"/>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counts</a:t>
            </a:r>
          </a:p>
        </p:txBody>
      </p:sp>
      <p:sp>
        <p:nvSpPr>
          <p:cNvPr id="27" name="Arrow: Bent 26">
            <a:extLst>
              <a:ext uri="{FF2B5EF4-FFF2-40B4-BE49-F238E27FC236}">
                <a16:creationId xmlns:a16="http://schemas.microsoft.com/office/drawing/2014/main" id="{5EA1FDF4-F657-9A96-D335-0A9EB4E12776}"/>
              </a:ext>
            </a:extLst>
          </p:cNvPr>
          <p:cNvSpPr/>
          <p:nvPr/>
        </p:nvSpPr>
        <p:spPr>
          <a:xfrm rot="10800000">
            <a:off x="6478223" y="3095953"/>
            <a:ext cx="4856526"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E1C03112-8434-DEB9-2DF3-FDA719A46571}"/>
              </a:ext>
            </a:extLst>
          </p:cNvPr>
          <p:cNvSpPr txBox="1"/>
          <p:nvPr/>
        </p:nvSpPr>
        <p:spPr>
          <a:xfrm>
            <a:off x="7166333" y="3449434"/>
            <a:ext cx="2529602"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2^32)</a:t>
            </a:r>
          </a:p>
          <a:p>
            <a:pPr marL="171450" indent="-171450">
              <a:buFont typeface="Arial" panose="020B0604020202020204" pitchFamily="34" charset="0"/>
              <a:buChar char="•"/>
            </a:pPr>
            <a:r>
              <a:rPr lang="en-US" sz="1000">
                <a:solidFill>
                  <a:schemeClr val="tx1"/>
                </a:solidFill>
              </a:rPr>
              <a:t>Channel to analyze</a:t>
            </a:r>
          </a:p>
        </p:txBody>
      </p:sp>
      <p:cxnSp>
        <p:nvCxnSpPr>
          <p:cNvPr id="29" name="Straight Arrow Connector 28">
            <a:extLst>
              <a:ext uri="{FF2B5EF4-FFF2-40B4-BE49-F238E27FC236}">
                <a16:creationId xmlns:a16="http://schemas.microsoft.com/office/drawing/2014/main" id="{B908AF3F-50B3-E4C0-ED45-A054462648A4}"/>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E15FE8-9667-D458-6C31-FC3777AB3F81}"/>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31" name="TextBox 30">
            <a:extLst>
              <a:ext uri="{FF2B5EF4-FFF2-40B4-BE49-F238E27FC236}">
                <a16:creationId xmlns:a16="http://schemas.microsoft.com/office/drawing/2014/main" id="{F0CB39B1-F9AC-AA3A-7751-31E87328FD09}"/>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32" name="Rectangle 31">
            <a:extLst>
              <a:ext uri="{FF2B5EF4-FFF2-40B4-BE49-F238E27FC236}">
                <a16:creationId xmlns:a16="http://schemas.microsoft.com/office/drawing/2014/main" id="{DC59B02C-0FFD-EDD4-F0A3-B95012BC7A0C}"/>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AD8E29D-00CB-D75E-A276-70A72164D873}"/>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34" name="Arrow: Bent 33">
            <a:extLst>
              <a:ext uri="{FF2B5EF4-FFF2-40B4-BE49-F238E27FC236}">
                <a16:creationId xmlns:a16="http://schemas.microsoft.com/office/drawing/2014/main" id="{A7DBF0D4-0091-90B6-A9A4-E50F331D218C}"/>
              </a:ext>
            </a:extLst>
          </p:cNvPr>
          <p:cNvSpPr/>
          <p:nvPr/>
        </p:nvSpPr>
        <p:spPr>
          <a:xfrm rot="5400000">
            <a:off x="8655317" y="249586"/>
            <a:ext cx="502339" cy="4856527"/>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6E87957B-FFC3-3CC5-EAE9-544A5B420AED}"/>
              </a:ext>
            </a:extLst>
          </p:cNvPr>
          <p:cNvSpPr txBox="1"/>
          <p:nvPr/>
        </p:nvSpPr>
        <p:spPr>
          <a:xfrm>
            <a:off x="7166333" y="2366909"/>
            <a:ext cx="1351373" cy="246221"/>
          </a:xfrm>
          <a:prstGeom prst="rect">
            <a:avLst/>
          </a:prstGeom>
          <a:noFill/>
        </p:spPr>
        <p:txBody>
          <a:bodyPr wrap="square">
            <a:spAutoFit/>
          </a:bodyPr>
          <a:lstStyle/>
          <a:p>
            <a:r>
              <a:rPr lang="en-US" sz="1000">
                <a:solidFill>
                  <a:schemeClr val="tx1"/>
                </a:solidFill>
              </a:rPr>
              <a:t>Code counts ready</a:t>
            </a:r>
          </a:p>
        </p:txBody>
      </p:sp>
      <p:sp>
        <p:nvSpPr>
          <p:cNvPr id="37" name="Content Placeholder 36">
            <a:extLst>
              <a:ext uri="{FF2B5EF4-FFF2-40B4-BE49-F238E27FC236}">
                <a16:creationId xmlns:a16="http://schemas.microsoft.com/office/drawing/2014/main" id="{96E11448-B804-F0A2-2CF6-79572DC933FF}"/>
              </a:ext>
            </a:extLst>
          </p:cNvPr>
          <p:cNvSpPr>
            <a:spLocks noGrp="1"/>
          </p:cNvSpPr>
          <p:nvPr>
            <p:ph idx="1"/>
          </p:nvPr>
        </p:nvSpPr>
        <p:spPr>
          <a:xfrm>
            <a:off x="571500" y="4946347"/>
            <a:ext cx="11049000" cy="1086463"/>
          </a:xfrm>
        </p:spPr>
        <p:txBody>
          <a:bodyPr>
            <a:normAutofit/>
          </a:bodyPr>
          <a:lstStyle/>
          <a:p>
            <a:r>
              <a:rPr lang="en-US" sz="2000"/>
              <a:t>BRAM is AXI-mapped at 0xA00C8000 to 0xA00CFFFF</a:t>
            </a:r>
          </a:p>
        </p:txBody>
      </p:sp>
      <p:sp>
        <p:nvSpPr>
          <p:cNvPr id="38" name="Rectangle 37">
            <a:extLst>
              <a:ext uri="{FF2B5EF4-FFF2-40B4-BE49-F238E27FC236}">
                <a16:creationId xmlns:a16="http://schemas.microsoft.com/office/drawing/2014/main" id="{3A455930-C9C7-9AB6-B103-4A0BD78E5CF8}"/>
              </a:ext>
            </a:extLst>
          </p:cNvPr>
          <p:cNvSpPr/>
          <p:nvPr/>
        </p:nvSpPr>
        <p:spPr>
          <a:xfrm>
            <a:off x="8198716" y="2695410"/>
            <a:ext cx="1631036" cy="638910"/>
          </a:xfrm>
          <a:prstGeom prst="rect">
            <a:avLst/>
          </a:prstGeom>
          <a:solidFill>
            <a:srgbClr val="5798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BRAM memory</a:t>
            </a:r>
          </a:p>
          <a:p>
            <a:pPr algn="ctr"/>
            <a:r>
              <a:rPr lang="en-US" sz="1200" dirty="0">
                <a:solidFill>
                  <a:schemeClr val="tx1"/>
                </a:solidFill>
              </a:rPr>
              <a:t>2^13 32-bit regs.</a:t>
            </a:r>
          </a:p>
        </p:txBody>
      </p:sp>
      <p:sp>
        <p:nvSpPr>
          <p:cNvPr id="39" name="Arrow: Right 38">
            <a:extLst>
              <a:ext uri="{FF2B5EF4-FFF2-40B4-BE49-F238E27FC236}">
                <a16:creationId xmlns:a16="http://schemas.microsoft.com/office/drawing/2014/main" id="{C12F078A-AA44-EBBC-8AED-8901D00BC4DC}"/>
              </a:ext>
            </a:extLst>
          </p:cNvPr>
          <p:cNvSpPr/>
          <p:nvPr/>
        </p:nvSpPr>
        <p:spPr>
          <a:xfrm>
            <a:off x="9819873" y="2615350"/>
            <a:ext cx="924327"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a:t>
            </a:r>
          </a:p>
        </p:txBody>
      </p:sp>
      <p:sp>
        <p:nvSpPr>
          <p:cNvPr id="40" name="TextBox 39">
            <a:extLst>
              <a:ext uri="{FF2B5EF4-FFF2-40B4-BE49-F238E27FC236}">
                <a16:creationId xmlns:a16="http://schemas.microsoft.com/office/drawing/2014/main" id="{B630E8FE-FCB3-950D-B2A6-0832A301C4FD}"/>
              </a:ext>
            </a:extLst>
          </p:cNvPr>
          <p:cNvSpPr txBox="1"/>
          <p:nvPr/>
        </p:nvSpPr>
        <p:spPr>
          <a:xfrm>
            <a:off x="10791825" y="2843209"/>
            <a:ext cx="1187777" cy="338554"/>
          </a:xfrm>
          <a:prstGeom prst="rect">
            <a:avLst/>
          </a:prstGeom>
          <a:noFill/>
        </p:spPr>
        <p:txBody>
          <a:bodyPr wrap="square" rtlCol="0">
            <a:spAutoFit/>
          </a:bodyPr>
          <a:lstStyle/>
          <a:p>
            <a:r>
              <a:rPr lang="en-US" sz="1600"/>
              <a:t>AXI bus</a:t>
            </a:r>
          </a:p>
        </p:txBody>
      </p:sp>
      <p:sp>
        <p:nvSpPr>
          <p:cNvPr id="6" name="Arrow: Bent 5">
            <a:extLst>
              <a:ext uri="{FF2B5EF4-FFF2-40B4-BE49-F238E27FC236}">
                <a16:creationId xmlns:a16="http://schemas.microsoft.com/office/drawing/2014/main" id="{E4A0F70C-FD9B-7821-204C-D42A6875B46A}"/>
              </a:ext>
            </a:extLst>
          </p:cNvPr>
          <p:cNvSpPr/>
          <p:nvPr/>
        </p:nvSpPr>
        <p:spPr>
          <a:xfrm rot="5400000">
            <a:off x="6604965" y="-2246668"/>
            <a:ext cx="906168" cy="9391602"/>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79B0BA9E-EF9F-B7C2-B094-CDDDB0B3C20A}"/>
              </a:ext>
            </a:extLst>
          </p:cNvPr>
          <p:cNvSpPr txBox="1"/>
          <p:nvPr/>
        </p:nvSpPr>
        <p:spPr>
          <a:xfrm>
            <a:off x="7079761" y="1994263"/>
            <a:ext cx="2047875" cy="246221"/>
          </a:xfrm>
          <a:prstGeom prst="rect">
            <a:avLst/>
          </a:prstGeom>
          <a:noFill/>
        </p:spPr>
        <p:txBody>
          <a:bodyPr wrap="square">
            <a:spAutoFit/>
          </a:bodyPr>
          <a:lstStyle/>
          <a:p>
            <a:r>
              <a:rPr lang="en-US" sz="1000" dirty="0"/>
              <a:t>Channel data live monitoring</a:t>
            </a:r>
            <a:endParaRPr lang="en-US" sz="1000" dirty="0">
              <a:solidFill>
                <a:schemeClr val="tx1"/>
              </a:solidFill>
            </a:endParaRPr>
          </a:p>
        </p:txBody>
      </p:sp>
    </p:spTree>
    <p:extLst>
      <p:ext uri="{BB962C8B-B14F-4D97-AF65-F5344CB8AC3E}">
        <p14:creationId xmlns:p14="http://schemas.microsoft.com/office/powerpoint/2010/main" val="77320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5598B3-A767-5A77-9FED-EAB29D06F3E3}"/>
              </a:ext>
            </a:extLst>
          </p:cNvPr>
          <p:cNvSpPr>
            <a:spLocks noGrp="1"/>
          </p:cNvSpPr>
          <p:nvPr>
            <p:ph type="sldNum" sz="quarter" idx="4"/>
          </p:nvPr>
        </p:nvSpPr>
        <p:spPr/>
        <p:txBody>
          <a:bodyPr/>
          <a:lstStyle/>
          <a:p>
            <a:fld id="{933A556B-7C63-244D-9B7C-B0EA8042B330}" type="slidenum">
              <a:rPr lang="en-US" smtClean="0"/>
              <a:pPr/>
              <a:t>16</a:t>
            </a:fld>
            <a:endParaRPr lang="en-US" sz="1000"/>
          </a:p>
        </p:txBody>
      </p:sp>
      <p:sp>
        <p:nvSpPr>
          <p:cNvPr id="4" name="Title 3">
            <a:extLst>
              <a:ext uri="{FF2B5EF4-FFF2-40B4-BE49-F238E27FC236}">
                <a16:creationId xmlns:a16="http://schemas.microsoft.com/office/drawing/2014/main" id="{C70D710D-02E4-21B0-4D99-1B7A0F4334E5}"/>
              </a:ext>
            </a:extLst>
          </p:cNvPr>
          <p:cNvSpPr>
            <a:spLocks noGrp="1"/>
          </p:cNvSpPr>
          <p:nvPr>
            <p:ph type="title"/>
          </p:nvPr>
        </p:nvSpPr>
        <p:spPr/>
        <p:txBody>
          <a:bodyPr/>
          <a:lstStyle/>
          <a:p>
            <a:r>
              <a:rPr lang="en-US"/>
              <a:t>Histogram hardware setup</a:t>
            </a:r>
          </a:p>
        </p:txBody>
      </p:sp>
      <p:pic>
        <p:nvPicPr>
          <p:cNvPr id="2052" name="Picture 4">
            <a:extLst>
              <a:ext uri="{FF2B5EF4-FFF2-40B4-BE49-F238E27FC236}">
                <a16:creationId xmlns:a16="http://schemas.microsoft.com/office/drawing/2014/main" id="{90C4F586-A924-0713-7835-74310BBE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2" y="1021553"/>
            <a:ext cx="5361074" cy="40362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D3E9B0-1B56-D768-D5D8-8E8A1A88D8DD}"/>
              </a:ext>
            </a:extLst>
          </p:cNvPr>
          <p:cNvSpPr txBox="1"/>
          <p:nvPr/>
        </p:nvSpPr>
        <p:spPr>
          <a:xfrm>
            <a:off x="571500" y="5057774"/>
            <a:ext cx="5361073" cy="923330"/>
          </a:xfrm>
          <a:prstGeom prst="rect">
            <a:avLst/>
          </a:prstGeom>
          <a:noFill/>
        </p:spPr>
        <p:txBody>
          <a:bodyPr wrap="square" rtlCol="0">
            <a:spAutoFit/>
          </a:bodyPr>
          <a:lstStyle/>
          <a:p>
            <a:r>
              <a:rPr lang="en-US"/>
              <a:t>1. Connect a BNC-LEMO connector from one of the signal generator’s output channels to P8 on the WIB.</a:t>
            </a:r>
          </a:p>
        </p:txBody>
      </p:sp>
      <p:sp>
        <p:nvSpPr>
          <p:cNvPr id="9" name="TextBox 8">
            <a:extLst>
              <a:ext uri="{FF2B5EF4-FFF2-40B4-BE49-F238E27FC236}">
                <a16:creationId xmlns:a16="http://schemas.microsoft.com/office/drawing/2014/main" id="{1BFB3392-B2BE-EA98-3399-D7F9CF412B0E}"/>
              </a:ext>
            </a:extLst>
          </p:cNvPr>
          <p:cNvSpPr txBox="1"/>
          <p:nvPr/>
        </p:nvSpPr>
        <p:spPr>
          <a:xfrm>
            <a:off x="7705725" y="6354375"/>
            <a:ext cx="3686175" cy="276999"/>
          </a:xfrm>
          <a:prstGeom prst="rect">
            <a:avLst/>
          </a:prstGeom>
          <a:noFill/>
        </p:spPr>
        <p:txBody>
          <a:bodyPr wrap="square" rtlCol="0">
            <a:spAutoFit/>
          </a:bodyPr>
          <a:lstStyle/>
          <a:p>
            <a:r>
              <a:rPr lang="en-US" sz="1200"/>
              <a:t>I am using a Keysight 33600A waveform generator.</a:t>
            </a:r>
          </a:p>
        </p:txBody>
      </p:sp>
      <p:sp>
        <p:nvSpPr>
          <p:cNvPr id="2" name="TextBox 1">
            <a:extLst>
              <a:ext uri="{FF2B5EF4-FFF2-40B4-BE49-F238E27FC236}">
                <a16:creationId xmlns:a16="http://schemas.microsoft.com/office/drawing/2014/main" id="{0356F61E-4AA8-FFA2-990E-25311395F574}"/>
              </a:ext>
            </a:extLst>
          </p:cNvPr>
          <p:cNvSpPr txBox="1"/>
          <p:nvPr/>
        </p:nvSpPr>
        <p:spPr>
          <a:xfrm>
            <a:off x="6133191" y="5057774"/>
            <a:ext cx="5361073" cy="923330"/>
          </a:xfrm>
          <a:prstGeom prst="rect">
            <a:avLst/>
          </a:prstGeom>
          <a:noFill/>
        </p:spPr>
        <p:txBody>
          <a:bodyPr wrap="square" rtlCol="0">
            <a:spAutoFit/>
          </a:bodyPr>
          <a:lstStyle/>
          <a:p>
            <a:r>
              <a:rPr lang="en-US"/>
              <a:t>2. Configure a ramp waveform with a period of &gt;1 second from a voltage below the ADCs’ range to above their range.</a:t>
            </a:r>
          </a:p>
        </p:txBody>
      </p:sp>
      <p:sp>
        <p:nvSpPr>
          <p:cNvPr id="5" name="TextBox 4">
            <a:extLst>
              <a:ext uri="{FF2B5EF4-FFF2-40B4-BE49-F238E27FC236}">
                <a16:creationId xmlns:a16="http://schemas.microsoft.com/office/drawing/2014/main" id="{E52BA8E7-651E-BAFF-433C-317119D10C36}"/>
              </a:ext>
            </a:extLst>
          </p:cNvPr>
          <p:cNvSpPr txBox="1"/>
          <p:nvPr/>
        </p:nvSpPr>
        <p:spPr>
          <a:xfrm>
            <a:off x="7478063" y="1474075"/>
            <a:ext cx="2188786" cy="1200329"/>
          </a:xfrm>
          <a:prstGeom prst="rect">
            <a:avLst/>
          </a:prstGeom>
          <a:solidFill>
            <a:srgbClr val="FFF2CC"/>
          </a:solidFill>
          <a:ln>
            <a:solidFill>
              <a:srgbClr val="FF0000"/>
            </a:solidFill>
          </a:ln>
        </p:spPr>
        <p:txBody>
          <a:bodyPr wrap="square" rtlCol="0">
            <a:spAutoFit/>
          </a:bodyPr>
          <a:lstStyle/>
          <a:p>
            <a:r>
              <a:rPr lang="en-US" dirty="0">
                <a:solidFill>
                  <a:srgbClr val="FF0000"/>
                </a:solidFill>
              </a:rPr>
              <a:t>Need to be updated for the latest automatic trigger scheme</a:t>
            </a:r>
          </a:p>
        </p:txBody>
      </p:sp>
      <p:pic>
        <p:nvPicPr>
          <p:cNvPr id="1026" name="Picture 2" descr="Selected photo">
            <a:extLst>
              <a:ext uri="{FF2B5EF4-FFF2-40B4-BE49-F238E27FC236}">
                <a16:creationId xmlns:a16="http://schemas.microsoft.com/office/drawing/2014/main" id="{0E7D8F1B-FEB8-159C-59AC-989FDC1C32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1" t="10000" r="5532" b="10962"/>
          <a:stretch/>
        </p:blipFill>
        <p:spPr bwMode="auto">
          <a:xfrm rot="10800000">
            <a:off x="5932572" y="1021552"/>
            <a:ext cx="6079970" cy="403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6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B5F1248-83A2-0EA3-83C5-DD40458B770F}"/>
              </a:ext>
            </a:extLst>
          </p:cNvPr>
          <p:cNvPicPr>
            <a:picLocks noGrp="1" noChangeAspect="1"/>
          </p:cNvPicPr>
          <p:nvPr>
            <p:ph idx="1"/>
          </p:nvPr>
        </p:nvPicPr>
        <p:blipFill>
          <a:blip r:embed="rId2"/>
          <a:stretch>
            <a:fillRect/>
          </a:stretch>
        </p:blipFill>
        <p:spPr>
          <a:xfrm>
            <a:off x="5927917" y="3118755"/>
            <a:ext cx="2905125" cy="2105025"/>
          </a:xfrm>
        </p:spPr>
      </p:pic>
      <p:sp>
        <p:nvSpPr>
          <p:cNvPr id="3" name="Slide Number Placeholder 2">
            <a:extLst>
              <a:ext uri="{FF2B5EF4-FFF2-40B4-BE49-F238E27FC236}">
                <a16:creationId xmlns:a16="http://schemas.microsoft.com/office/drawing/2014/main" id="{FBD03F58-13A1-07BD-EAF8-3864D721D72E}"/>
              </a:ext>
            </a:extLst>
          </p:cNvPr>
          <p:cNvSpPr>
            <a:spLocks noGrp="1"/>
          </p:cNvSpPr>
          <p:nvPr>
            <p:ph type="sldNum" sz="quarter" idx="4"/>
          </p:nvPr>
        </p:nvSpPr>
        <p:spPr/>
        <p:txBody>
          <a:bodyPr/>
          <a:lstStyle/>
          <a:p>
            <a:fld id="{933A556B-7C63-244D-9B7C-B0EA8042B330}" type="slidenum">
              <a:rPr lang="en-US" smtClean="0"/>
              <a:pPr/>
              <a:t>17</a:t>
            </a:fld>
            <a:endParaRPr lang="en-US" sz="1000"/>
          </a:p>
        </p:txBody>
      </p:sp>
      <p:sp>
        <p:nvSpPr>
          <p:cNvPr id="4" name="Title 3">
            <a:extLst>
              <a:ext uri="{FF2B5EF4-FFF2-40B4-BE49-F238E27FC236}">
                <a16:creationId xmlns:a16="http://schemas.microsoft.com/office/drawing/2014/main" id="{2468569B-18E6-DB1F-F742-98A058858A3F}"/>
              </a:ext>
            </a:extLst>
          </p:cNvPr>
          <p:cNvSpPr>
            <a:spLocks noGrp="1"/>
          </p:cNvSpPr>
          <p:nvPr>
            <p:ph type="title"/>
          </p:nvPr>
        </p:nvSpPr>
        <p:spPr/>
        <p:txBody>
          <a:bodyPr/>
          <a:lstStyle/>
          <a:p>
            <a:r>
              <a:rPr lang="en-US" dirty="0"/>
              <a:t>Realtime Histogram Testing and Analysis</a:t>
            </a:r>
          </a:p>
        </p:txBody>
      </p:sp>
      <p:pic>
        <p:nvPicPr>
          <p:cNvPr id="6" name="Picture 5">
            <a:extLst>
              <a:ext uri="{FF2B5EF4-FFF2-40B4-BE49-F238E27FC236}">
                <a16:creationId xmlns:a16="http://schemas.microsoft.com/office/drawing/2014/main" id="{DD3DE3EB-A113-B08A-5F17-258194654E6F}"/>
              </a:ext>
            </a:extLst>
          </p:cNvPr>
          <p:cNvPicPr>
            <a:picLocks noChangeAspect="1"/>
          </p:cNvPicPr>
          <p:nvPr/>
        </p:nvPicPr>
        <p:blipFill>
          <a:blip r:embed="rId3"/>
          <a:stretch>
            <a:fillRect/>
          </a:stretch>
        </p:blipFill>
        <p:spPr>
          <a:xfrm>
            <a:off x="5936352" y="1164612"/>
            <a:ext cx="5076825" cy="1924050"/>
          </a:xfrm>
          <a:prstGeom prst="rect">
            <a:avLst/>
          </a:prstGeom>
        </p:spPr>
      </p:pic>
      <p:sp>
        <p:nvSpPr>
          <p:cNvPr id="9" name="TextBox 8">
            <a:extLst>
              <a:ext uri="{FF2B5EF4-FFF2-40B4-BE49-F238E27FC236}">
                <a16:creationId xmlns:a16="http://schemas.microsoft.com/office/drawing/2014/main" id="{0FA090B6-50EA-3323-A434-6CA7AAA77D93}"/>
              </a:ext>
            </a:extLst>
          </p:cNvPr>
          <p:cNvSpPr txBox="1"/>
          <p:nvPr/>
        </p:nvSpPr>
        <p:spPr>
          <a:xfrm>
            <a:off x="7276271" y="2017307"/>
            <a:ext cx="3662221" cy="369332"/>
          </a:xfrm>
          <a:prstGeom prst="rect">
            <a:avLst/>
          </a:prstGeom>
          <a:noFill/>
        </p:spPr>
        <p:txBody>
          <a:bodyPr wrap="none" rtlCol="0">
            <a:spAutoFit/>
          </a:bodyPr>
          <a:lstStyle/>
          <a:p>
            <a:r>
              <a:rPr lang="en-US" dirty="0">
                <a:solidFill>
                  <a:schemeClr val="bg1"/>
                </a:solidFill>
              </a:rPr>
              <a:t>Extra &lt;1s need for find T0 for Ch0</a:t>
            </a:r>
          </a:p>
        </p:txBody>
      </p:sp>
      <p:pic>
        <p:nvPicPr>
          <p:cNvPr id="11" name="Picture 10">
            <a:extLst>
              <a:ext uri="{FF2B5EF4-FFF2-40B4-BE49-F238E27FC236}">
                <a16:creationId xmlns:a16="http://schemas.microsoft.com/office/drawing/2014/main" id="{96E93751-1724-F1E8-EE66-B6E2D8952361}"/>
              </a:ext>
            </a:extLst>
          </p:cNvPr>
          <p:cNvPicPr>
            <a:picLocks noChangeAspect="1"/>
          </p:cNvPicPr>
          <p:nvPr/>
        </p:nvPicPr>
        <p:blipFill>
          <a:blip r:embed="rId4"/>
          <a:stretch>
            <a:fillRect/>
          </a:stretch>
        </p:blipFill>
        <p:spPr>
          <a:xfrm>
            <a:off x="577145" y="1157495"/>
            <a:ext cx="5101356" cy="3163749"/>
          </a:xfrm>
          <a:prstGeom prst="rect">
            <a:avLst/>
          </a:prstGeom>
        </p:spPr>
      </p:pic>
      <p:cxnSp>
        <p:nvCxnSpPr>
          <p:cNvPr id="33" name="Straight Connector 32">
            <a:extLst>
              <a:ext uri="{FF2B5EF4-FFF2-40B4-BE49-F238E27FC236}">
                <a16:creationId xmlns:a16="http://schemas.microsoft.com/office/drawing/2014/main" id="{BB4F3178-A67F-D1A0-1F75-E0E10AF4DB08}"/>
              </a:ext>
            </a:extLst>
          </p:cNvPr>
          <p:cNvCxnSpPr/>
          <p:nvPr/>
        </p:nvCxnSpPr>
        <p:spPr>
          <a:xfrm flipV="1">
            <a:off x="445742"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76228C-DA9B-5562-7C97-284E71FA3B5F}"/>
              </a:ext>
            </a:extLst>
          </p:cNvPr>
          <p:cNvCxnSpPr>
            <a:cxnSpLocks/>
          </p:cNvCxnSpPr>
          <p:nvPr/>
        </p:nvCxnSpPr>
        <p:spPr>
          <a:xfrm flipV="1">
            <a:off x="1618560" y="4673461"/>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1D3E9A-8F36-FEA6-BB6C-FC6F1255D9EC}"/>
              </a:ext>
            </a:extLst>
          </p:cNvPr>
          <p:cNvCxnSpPr/>
          <p:nvPr/>
        </p:nvCxnSpPr>
        <p:spPr>
          <a:xfrm flipV="1">
            <a:off x="1618560" y="4673463"/>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3BEB4-4557-48B6-16AB-ECC1B34CA3B9}"/>
              </a:ext>
            </a:extLst>
          </p:cNvPr>
          <p:cNvCxnSpPr>
            <a:cxnSpLocks/>
          </p:cNvCxnSpPr>
          <p:nvPr/>
        </p:nvCxnSpPr>
        <p:spPr>
          <a:xfrm flipV="1">
            <a:off x="2791378" y="4673462"/>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0878F-47AA-DBBE-F0AC-4459AA67D0E7}"/>
              </a:ext>
            </a:extLst>
          </p:cNvPr>
          <p:cNvCxnSpPr/>
          <p:nvPr/>
        </p:nvCxnSpPr>
        <p:spPr>
          <a:xfrm flipV="1">
            <a:off x="2791377" y="4673461"/>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44AE884-BDCD-D728-C398-D6CF4C0C9211}"/>
              </a:ext>
            </a:extLst>
          </p:cNvPr>
          <p:cNvCxnSpPr>
            <a:cxnSpLocks/>
          </p:cNvCxnSpPr>
          <p:nvPr/>
        </p:nvCxnSpPr>
        <p:spPr>
          <a:xfrm flipV="1">
            <a:off x="3964195" y="4673460"/>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913DFC-7126-819A-0655-73A50D552668}"/>
              </a:ext>
            </a:extLst>
          </p:cNvPr>
          <p:cNvCxnSpPr/>
          <p:nvPr/>
        </p:nvCxnSpPr>
        <p:spPr>
          <a:xfrm flipV="1">
            <a:off x="3964195"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BEAE4D-51B6-F3C7-E729-4441DDFB1362}"/>
              </a:ext>
            </a:extLst>
          </p:cNvPr>
          <p:cNvCxnSpPr>
            <a:cxnSpLocks/>
          </p:cNvCxnSpPr>
          <p:nvPr/>
        </p:nvCxnSpPr>
        <p:spPr>
          <a:xfrm flipV="1">
            <a:off x="5137013" y="4673461"/>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35DCF6-31CD-16EE-AA90-97211BA592DD}"/>
              </a:ext>
            </a:extLst>
          </p:cNvPr>
          <p:cNvCxnSpPr/>
          <p:nvPr/>
        </p:nvCxnSpPr>
        <p:spPr>
          <a:xfrm flipV="1">
            <a:off x="882650" y="5356225"/>
            <a:ext cx="0" cy="60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45D5B5E-9AD3-4A97-C285-02B8753E8D33}"/>
              </a:ext>
            </a:extLst>
          </p:cNvPr>
          <p:cNvSpPr txBox="1"/>
          <p:nvPr/>
        </p:nvSpPr>
        <p:spPr>
          <a:xfrm>
            <a:off x="213428" y="5962650"/>
            <a:ext cx="1321487" cy="230832"/>
          </a:xfrm>
          <a:prstGeom prst="rect">
            <a:avLst/>
          </a:prstGeom>
          <a:noFill/>
        </p:spPr>
        <p:txBody>
          <a:bodyPr wrap="square" rtlCol="0">
            <a:spAutoFit/>
          </a:bodyPr>
          <a:lstStyle/>
          <a:p>
            <a:r>
              <a:rPr lang="en-US" sz="900" dirty="0"/>
              <a:t>Send histogram CMD</a:t>
            </a:r>
          </a:p>
        </p:txBody>
      </p:sp>
      <p:cxnSp>
        <p:nvCxnSpPr>
          <p:cNvPr id="48" name="Straight Arrow Connector 47">
            <a:extLst>
              <a:ext uri="{FF2B5EF4-FFF2-40B4-BE49-F238E27FC236}">
                <a16:creationId xmlns:a16="http://schemas.microsoft.com/office/drawing/2014/main" id="{22614781-C7AA-E7D9-DA49-6988CA3BFCD2}"/>
              </a:ext>
            </a:extLst>
          </p:cNvPr>
          <p:cNvCxnSpPr>
            <a:cxnSpLocks/>
          </p:cNvCxnSpPr>
          <p:nvPr/>
        </p:nvCxnSpPr>
        <p:spPr>
          <a:xfrm flipV="1">
            <a:off x="1618560" y="5775462"/>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D11230F-EA31-E52D-9A21-0C20A391E93A}"/>
              </a:ext>
            </a:extLst>
          </p:cNvPr>
          <p:cNvSpPr txBox="1"/>
          <p:nvPr/>
        </p:nvSpPr>
        <p:spPr>
          <a:xfrm>
            <a:off x="1473515" y="5996921"/>
            <a:ext cx="1044260" cy="276999"/>
          </a:xfrm>
          <a:prstGeom prst="rect">
            <a:avLst/>
          </a:prstGeom>
          <a:noFill/>
        </p:spPr>
        <p:txBody>
          <a:bodyPr wrap="square" rtlCol="0">
            <a:spAutoFit/>
          </a:bodyPr>
          <a:lstStyle/>
          <a:p>
            <a:r>
              <a:rPr lang="en-US" sz="600" dirty="0"/>
              <a:t>Histogram START when ADC value is 0x0000</a:t>
            </a:r>
          </a:p>
        </p:txBody>
      </p:sp>
      <p:cxnSp>
        <p:nvCxnSpPr>
          <p:cNvPr id="53" name="Straight Arrow Connector 52">
            <a:extLst>
              <a:ext uri="{FF2B5EF4-FFF2-40B4-BE49-F238E27FC236}">
                <a16:creationId xmlns:a16="http://schemas.microsoft.com/office/drawing/2014/main" id="{0339D45A-06AE-881F-87BC-0194C0A79F45}"/>
              </a:ext>
            </a:extLst>
          </p:cNvPr>
          <p:cNvCxnSpPr>
            <a:cxnSpLocks/>
          </p:cNvCxnSpPr>
          <p:nvPr/>
        </p:nvCxnSpPr>
        <p:spPr>
          <a:xfrm flipV="1">
            <a:off x="2669485" y="47848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384425-67B5-AE94-9EBA-2832A561DE91}"/>
              </a:ext>
            </a:extLst>
          </p:cNvPr>
          <p:cNvCxnSpPr>
            <a:cxnSpLocks/>
          </p:cNvCxnSpPr>
          <p:nvPr/>
        </p:nvCxnSpPr>
        <p:spPr>
          <a:xfrm>
            <a:off x="1651000" y="5883343"/>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D4383EA-6CD4-3857-B805-0698CEBD50EF}"/>
              </a:ext>
            </a:extLst>
          </p:cNvPr>
          <p:cNvSpPr txBox="1"/>
          <p:nvPr/>
        </p:nvSpPr>
        <p:spPr>
          <a:xfrm>
            <a:off x="1794171" y="5498463"/>
            <a:ext cx="956077" cy="369332"/>
          </a:xfrm>
          <a:prstGeom prst="rect">
            <a:avLst/>
          </a:prstGeom>
          <a:noFill/>
        </p:spPr>
        <p:txBody>
          <a:bodyPr wrap="square" rtlCol="0">
            <a:spAutoFit/>
          </a:bodyPr>
          <a:lstStyle/>
          <a:p>
            <a:r>
              <a:rPr lang="en-US" sz="600" dirty="0"/>
              <a:t>Histogram STOP when required number of sample is reached</a:t>
            </a:r>
          </a:p>
        </p:txBody>
      </p:sp>
      <p:sp>
        <p:nvSpPr>
          <p:cNvPr id="60" name="TextBox 59">
            <a:extLst>
              <a:ext uri="{FF2B5EF4-FFF2-40B4-BE49-F238E27FC236}">
                <a16:creationId xmlns:a16="http://schemas.microsoft.com/office/drawing/2014/main" id="{8379E579-AEDE-0B6B-5B11-230F25A73947}"/>
              </a:ext>
            </a:extLst>
          </p:cNvPr>
          <p:cNvSpPr txBox="1"/>
          <p:nvPr/>
        </p:nvSpPr>
        <p:spPr>
          <a:xfrm>
            <a:off x="1830117" y="4679261"/>
            <a:ext cx="570990" cy="261610"/>
          </a:xfrm>
          <a:prstGeom prst="rect">
            <a:avLst/>
          </a:prstGeom>
          <a:noFill/>
        </p:spPr>
        <p:txBody>
          <a:bodyPr wrap="none" rtlCol="0">
            <a:spAutoFit/>
          </a:bodyPr>
          <a:lstStyle/>
          <a:p>
            <a:r>
              <a:rPr lang="en-US" sz="1050" dirty="0">
                <a:solidFill>
                  <a:srgbClr val="FF0000"/>
                </a:solidFill>
              </a:rPr>
              <a:t>CHN0</a:t>
            </a:r>
          </a:p>
        </p:txBody>
      </p:sp>
      <p:sp>
        <p:nvSpPr>
          <p:cNvPr id="61" name="TextBox 60">
            <a:extLst>
              <a:ext uri="{FF2B5EF4-FFF2-40B4-BE49-F238E27FC236}">
                <a16:creationId xmlns:a16="http://schemas.microsoft.com/office/drawing/2014/main" id="{962BAA8D-88B6-C48A-BD8C-E5A1560E8478}"/>
              </a:ext>
            </a:extLst>
          </p:cNvPr>
          <p:cNvSpPr txBox="1"/>
          <p:nvPr/>
        </p:nvSpPr>
        <p:spPr>
          <a:xfrm>
            <a:off x="3049229" y="4654057"/>
            <a:ext cx="570990" cy="261610"/>
          </a:xfrm>
          <a:prstGeom prst="rect">
            <a:avLst/>
          </a:prstGeom>
          <a:noFill/>
        </p:spPr>
        <p:txBody>
          <a:bodyPr wrap="none" rtlCol="0">
            <a:spAutoFit/>
          </a:bodyPr>
          <a:lstStyle/>
          <a:p>
            <a:r>
              <a:rPr lang="en-US" sz="1050" dirty="0">
                <a:solidFill>
                  <a:srgbClr val="FF0000"/>
                </a:solidFill>
              </a:rPr>
              <a:t>CHN1</a:t>
            </a:r>
          </a:p>
        </p:txBody>
      </p:sp>
      <p:sp>
        <p:nvSpPr>
          <p:cNvPr id="62" name="TextBox 61">
            <a:extLst>
              <a:ext uri="{FF2B5EF4-FFF2-40B4-BE49-F238E27FC236}">
                <a16:creationId xmlns:a16="http://schemas.microsoft.com/office/drawing/2014/main" id="{9CBAC01F-96B9-3B01-FD4E-BDB7F8F32DE2}"/>
              </a:ext>
            </a:extLst>
          </p:cNvPr>
          <p:cNvSpPr txBox="1"/>
          <p:nvPr/>
        </p:nvSpPr>
        <p:spPr>
          <a:xfrm>
            <a:off x="4146250" y="4679261"/>
            <a:ext cx="570990" cy="261610"/>
          </a:xfrm>
          <a:prstGeom prst="rect">
            <a:avLst/>
          </a:prstGeom>
          <a:noFill/>
        </p:spPr>
        <p:txBody>
          <a:bodyPr wrap="none" rtlCol="0">
            <a:spAutoFit/>
          </a:bodyPr>
          <a:lstStyle/>
          <a:p>
            <a:r>
              <a:rPr lang="en-US" sz="1050" dirty="0">
                <a:solidFill>
                  <a:srgbClr val="FF0000"/>
                </a:solidFill>
              </a:rPr>
              <a:t>CHN2</a:t>
            </a:r>
          </a:p>
        </p:txBody>
      </p:sp>
      <p:cxnSp>
        <p:nvCxnSpPr>
          <p:cNvPr id="63" name="Straight Arrow Connector 62">
            <a:extLst>
              <a:ext uri="{FF2B5EF4-FFF2-40B4-BE49-F238E27FC236}">
                <a16:creationId xmlns:a16="http://schemas.microsoft.com/office/drawing/2014/main" id="{D9CBBFF8-4E38-DB3B-34BB-528982A2B4FC}"/>
              </a:ext>
            </a:extLst>
          </p:cNvPr>
          <p:cNvCxnSpPr>
            <a:cxnSpLocks/>
          </p:cNvCxnSpPr>
          <p:nvPr/>
        </p:nvCxnSpPr>
        <p:spPr>
          <a:xfrm flipV="1">
            <a:off x="2791377" y="5791010"/>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BC8A498-BFE5-4858-2AE1-3EAC7202008F}"/>
              </a:ext>
            </a:extLst>
          </p:cNvPr>
          <p:cNvSpPr txBox="1"/>
          <p:nvPr/>
        </p:nvSpPr>
        <p:spPr>
          <a:xfrm>
            <a:off x="2646332" y="6012469"/>
            <a:ext cx="1044260" cy="276999"/>
          </a:xfrm>
          <a:prstGeom prst="rect">
            <a:avLst/>
          </a:prstGeom>
          <a:noFill/>
        </p:spPr>
        <p:txBody>
          <a:bodyPr wrap="square" rtlCol="0">
            <a:spAutoFit/>
          </a:bodyPr>
          <a:lstStyle/>
          <a:p>
            <a:r>
              <a:rPr lang="en-US" sz="600" dirty="0"/>
              <a:t>Histogram START when ADC value is 0x0000</a:t>
            </a:r>
          </a:p>
        </p:txBody>
      </p:sp>
      <p:cxnSp>
        <p:nvCxnSpPr>
          <p:cNvPr id="65" name="Straight Arrow Connector 64">
            <a:extLst>
              <a:ext uri="{FF2B5EF4-FFF2-40B4-BE49-F238E27FC236}">
                <a16:creationId xmlns:a16="http://schemas.microsoft.com/office/drawing/2014/main" id="{88E42FD5-ABE7-F2F1-C6CC-6A8F31126E26}"/>
              </a:ext>
            </a:extLst>
          </p:cNvPr>
          <p:cNvCxnSpPr>
            <a:cxnSpLocks/>
          </p:cNvCxnSpPr>
          <p:nvPr/>
        </p:nvCxnSpPr>
        <p:spPr>
          <a:xfrm>
            <a:off x="2823817" y="5898891"/>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09B2770-1B71-4561-FC0F-9F581E5277E6}"/>
              </a:ext>
            </a:extLst>
          </p:cNvPr>
          <p:cNvSpPr txBox="1"/>
          <p:nvPr/>
        </p:nvSpPr>
        <p:spPr>
          <a:xfrm>
            <a:off x="2966988" y="5514011"/>
            <a:ext cx="956077" cy="369332"/>
          </a:xfrm>
          <a:prstGeom prst="rect">
            <a:avLst/>
          </a:prstGeom>
          <a:noFill/>
        </p:spPr>
        <p:txBody>
          <a:bodyPr wrap="square" rtlCol="0">
            <a:spAutoFit/>
          </a:bodyPr>
          <a:lstStyle/>
          <a:p>
            <a:r>
              <a:rPr lang="en-US" sz="600" dirty="0"/>
              <a:t>Histogram STOP when required number of sample is reached</a:t>
            </a:r>
          </a:p>
        </p:txBody>
      </p:sp>
      <p:cxnSp>
        <p:nvCxnSpPr>
          <p:cNvPr id="67" name="Straight Arrow Connector 66">
            <a:extLst>
              <a:ext uri="{FF2B5EF4-FFF2-40B4-BE49-F238E27FC236}">
                <a16:creationId xmlns:a16="http://schemas.microsoft.com/office/drawing/2014/main" id="{73671C05-345A-C89E-F84D-69469D38622B}"/>
              </a:ext>
            </a:extLst>
          </p:cNvPr>
          <p:cNvCxnSpPr>
            <a:cxnSpLocks/>
          </p:cNvCxnSpPr>
          <p:nvPr/>
        </p:nvCxnSpPr>
        <p:spPr>
          <a:xfrm flipV="1">
            <a:off x="3965273" y="5791695"/>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BCE1B79-F2D1-BD78-DCB5-C026DE82B222}"/>
              </a:ext>
            </a:extLst>
          </p:cNvPr>
          <p:cNvSpPr txBox="1"/>
          <p:nvPr/>
        </p:nvSpPr>
        <p:spPr>
          <a:xfrm>
            <a:off x="3820228" y="6013154"/>
            <a:ext cx="1044260" cy="276999"/>
          </a:xfrm>
          <a:prstGeom prst="rect">
            <a:avLst/>
          </a:prstGeom>
          <a:noFill/>
        </p:spPr>
        <p:txBody>
          <a:bodyPr wrap="square" rtlCol="0">
            <a:spAutoFit/>
          </a:bodyPr>
          <a:lstStyle/>
          <a:p>
            <a:r>
              <a:rPr lang="en-US" sz="600" dirty="0"/>
              <a:t>Histogram START when ADC value is 0x0000</a:t>
            </a:r>
          </a:p>
        </p:txBody>
      </p:sp>
      <p:cxnSp>
        <p:nvCxnSpPr>
          <p:cNvPr id="69" name="Straight Arrow Connector 68">
            <a:extLst>
              <a:ext uri="{FF2B5EF4-FFF2-40B4-BE49-F238E27FC236}">
                <a16:creationId xmlns:a16="http://schemas.microsoft.com/office/drawing/2014/main" id="{DB12CE37-1F51-9BD8-14A3-81ACFC44CB0C}"/>
              </a:ext>
            </a:extLst>
          </p:cNvPr>
          <p:cNvCxnSpPr>
            <a:cxnSpLocks/>
          </p:cNvCxnSpPr>
          <p:nvPr/>
        </p:nvCxnSpPr>
        <p:spPr>
          <a:xfrm>
            <a:off x="3997713" y="5899576"/>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8E4E51-1C3A-DA69-F987-DA963246448E}"/>
              </a:ext>
            </a:extLst>
          </p:cNvPr>
          <p:cNvSpPr txBox="1"/>
          <p:nvPr/>
        </p:nvSpPr>
        <p:spPr>
          <a:xfrm>
            <a:off x="4140884" y="5514696"/>
            <a:ext cx="956077" cy="369332"/>
          </a:xfrm>
          <a:prstGeom prst="rect">
            <a:avLst/>
          </a:prstGeom>
          <a:noFill/>
        </p:spPr>
        <p:txBody>
          <a:bodyPr wrap="square" rtlCol="0">
            <a:spAutoFit/>
          </a:bodyPr>
          <a:lstStyle/>
          <a:p>
            <a:r>
              <a:rPr lang="en-US" sz="600" dirty="0"/>
              <a:t>Histogram STOP when required number of sample is reached</a:t>
            </a:r>
          </a:p>
        </p:txBody>
      </p:sp>
      <p:cxnSp>
        <p:nvCxnSpPr>
          <p:cNvPr id="71" name="Straight Arrow Connector 70">
            <a:extLst>
              <a:ext uri="{FF2B5EF4-FFF2-40B4-BE49-F238E27FC236}">
                <a16:creationId xmlns:a16="http://schemas.microsoft.com/office/drawing/2014/main" id="{65DDACDA-05E8-8D7C-2982-054FA82BF187}"/>
              </a:ext>
            </a:extLst>
          </p:cNvPr>
          <p:cNvCxnSpPr>
            <a:cxnSpLocks/>
          </p:cNvCxnSpPr>
          <p:nvPr/>
        </p:nvCxnSpPr>
        <p:spPr>
          <a:xfrm flipV="1">
            <a:off x="3869635" y="4780031"/>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6C024EC-9655-CE3F-466F-A3C036A6681B}"/>
              </a:ext>
            </a:extLst>
          </p:cNvPr>
          <p:cNvCxnSpPr>
            <a:cxnSpLocks/>
          </p:cNvCxnSpPr>
          <p:nvPr/>
        </p:nvCxnSpPr>
        <p:spPr>
          <a:xfrm flipV="1">
            <a:off x="5018683" y="48102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A2FC4DD-0E36-3C8F-E01C-B73BBECCA606}"/>
              </a:ext>
            </a:extLst>
          </p:cNvPr>
          <p:cNvSpPr txBox="1"/>
          <p:nvPr/>
        </p:nvSpPr>
        <p:spPr>
          <a:xfrm>
            <a:off x="5281604" y="5593318"/>
            <a:ext cx="6891887" cy="369332"/>
          </a:xfrm>
          <a:prstGeom prst="rect">
            <a:avLst/>
          </a:prstGeom>
          <a:noFill/>
        </p:spPr>
        <p:txBody>
          <a:bodyPr wrap="none" rtlCol="0">
            <a:spAutoFit/>
          </a:bodyPr>
          <a:lstStyle/>
          <a:p>
            <a:r>
              <a:rPr lang="en-US" dirty="0"/>
              <a:t>The time consumption ONLY depends on the period of the RAMP. </a:t>
            </a:r>
          </a:p>
        </p:txBody>
      </p:sp>
    </p:spTree>
    <p:extLst>
      <p:ext uri="{BB962C8B-B14F-4D97-AF65-F5344CB8AC3E}">
        <p14:creationId xmlns:p14="http://schemas.microsoft.com/office/powerpoint/2010/main" val="222253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14A4DC3-4242-C5C9-FDA5-77E8D7311DBD}"/>
              </a:ext>
            </a:extLst>
          </p:cNvPr>
          <p:cNvPicPr>
            <a:picLocks noChangeAspect="1"/>
          </p:cNvPicPr>
          <p:nvPr/>
        </p:nvPicPr>
        <p:blipFill>
          <a:blip r:embed="rId2"/>
          <a:stretch>
            <a:fillRect/>
          </a:stretch>
        </p:blipFill>
        <p:spPr>
          <a:xfrm>
            <a:off x="3991021" y="3313078"/>
            <a:ext cx="3657600" cy="2234966"/>
          </a:xfrm>
          <a:prstGeom prst="rect">
            <a:avLst/>
          </a:prstGeom>
        </p:spPr>
      </p:pic>
      <p:pic>
        <p:nvPicPr>
          <p:cNvPr id="28" name="Picture 27">
            <a:extLst>
              <a:ext uri="{FF2B5EF4-FFF2-40B4-BE49-F238E27FC236}">
                <a16:creationId xmlns:a16="http://schemas.microsoft.com/office/drawing/2014/main" id="{D7F421C8-53CE-C6F8-106F-BC92E5DA235C}"/>
              </a:ext>
            </a:extLst>
          </p:cNvPr>
          <p:cNvPicPr>
            <a:picLocks noChangeAspect="1"/>
          </p:cNvPicPr>
          <p:nvPr/>
        </p:nvPicPr>
        <p:blipFill>
          <a:blip r:embed="rId3"/>
          <a:stretch>
            <a:fillRect/>
          </a:stretch>
        </p:blipFill>
        <p:spPr>
          <a:xfrm>
            <a:off x="3991021" y="926304"/>
            <a:ext cx="3657600" cy="2197859"/>
          </a:xfrm>
          <a:prstGeom prst="rect">
            <a:avLst/>
          </a:prstGeom>
        </p:spPr>
      </p:pic>
      <p:sp>
        <p:nvSpPr>
          <p:cNvPr id="3" name="Slide Number Placeholder 2">
            <a:extLst>
              <a:ext uri="{FF2B5EF4-FFF2-40B4-BE49-F238E27FC236}">
                <a16:creationId xmlns:a16="http://schemas.microsoft.com/office/drawing/2014/main" id="{88697F64-35BB-B307-9228-5DB117C001AF}"/>
              </a:ext>
            </a:extLst>
          </p:cNvPr>
          <p:cNvSpPr>
            <a:spLocks noGrp="1"/>
          </p:cNvSpPr>
          <p:nvPr>
            <p:ph type="sldNum" sz="quarter" idx="4"/>
          </p:nvPr>
        </p:nvSpPr>
        <p:spPr/>
        <p:txBody>
          <a:bodyPr/>
          <a:lstStyle/>
          <a:p>
            <a:fld id="{933A556B-7C63-244D-9B7C-B0EA8042B330}" type="slidenum">
              <a:rPr lang="en-US" smtClean="0"/>
              <a:pPr/>
              <a:t>18</a:t>
            </a:fld>
            <a:endParaRPr lang="en-US" sz="1000"/>
          </a:p>
        </p:txBody>
      </p:sp>
      <p:sp>
        <p:nvSpPr>
          <p:cNvPr id="4" name="Title 3">
            <a:extLst>
              <a:ext uri="{FF2B5EF4-FFF2-40B4-BE49-F238E27FC236}">
                <a16:creationId xmlns:a16="http://schemas.microsoft.com/office/drawing/2014/main" id="{A32A2D34-2B78-FFD5-1C17-3E60F34C0C57}"/>
              </a:ext>
            </a:extLst>
          </p:cNvPr>
          <p:cNvSpPr>
            <a:spLocks noGrp="1"/>
          </p:cNvSpPr>
          <p:nvPr>
            <p:ph type="title"/>
          </p:nvPr>
        </p:nvSpPr>
        <p:spPr/>
        <p:txBody>
          <a:bodyPr/>
          <a:lstStyle/>
          <a:p>
            <a:r>
              <a:rPr lang="en-US" dirty="0"/>
              <a:t>Normalization (Preliminary, ColdADC calibrated)</a:t>
            </a:r>
          </a:p>
        </p:txBody>
      </p:sp>
      <p:sp>
        <p:nvSpPr>
          <p:cNvPr id="8" name="TextBox 7">
            <a:extLst>
              <a:ext uri="{FF2B5EF4-FFF2-40B4-BE49-F238E27FC236}">
                <a16:creationId xmlns:a16="http://schemas.microsoft.com/office/drawing/2014/main" id="{314AD805-F851-81A5-078A-490F632522FF}"/>
              </a:ext>
            </a:extLst>
          </p:cNvPr>
          <p:cNvSpPr txBox="1"/>
          <p:nvPr/>
        </p:nvSpPr>
        <p:spPr>
          <a:xfrm>
            <a:off x="571500" y="4041058"/>
            <a:ext cx="2646878" cy="369332"/>
          </a:xfrm>
          <a:prstGeom prst="rect">
            <a:avLst/>
          </a:prstGeom>
          <a:noFill/>
        </p:spPr>
        <p:txBody>
          <a:bodyPr wrap="none" rtlCol="0">
            <a:spAutoFit/>
          </a:bodyPr>
          <a:lstStyle/>
          <a:p>
            <a:r>
              <a:rPr lang="en-US" dirty="0"/>
              <a:t>Histogram result of CH0</a:t>
            </a:r>
          </a:p>
        </p:txBody>
      </p:sp>
      <p:sp>
        <p:nvSpPr>
          <p:cNvPr id="13" name="TextBox 12">
            <a:extLst>
              <a:ext uri="{FF2B5EF4-FFF2-40B4-BE49-F238E27FC236}">
                <a16:creationId xmlns:a16="http://schemas.microsoft.com/office/drawing/2014/main" id="{FA4526FE-0955-7FF0-FB7D-5A8BFF17E4CB}"/>
              </a:ext>
            </a:extLst>
          </p:cNvPr>
          <p:cNvSpPr txBox="1"/>
          <p:nvPr/>
        </p:nvSpPr>
        <p:spPr>
          <a:xfrm>
            <a:off x="5077985" y="1013251"/>
            <a:ext cx="1420004" cy="369332"/>
          </a:xfrm>
          <a:prstGeom prst="rect">
            <a:avLst/>
          </a:prstGeom>
          <a:noFill/>
        </p:spPr>
        <p:txBody>
          <a:bodyPr wrap="none" rtlCol="0">
            <a:spAutoFit/>
          </a:bodyPr>
          <a:lstStyle/>
          <a:p>
            <a:r>
              <a:rPr lang="en-US" dirty="0"/>
              <a:t>DNL of CH0</a:t>
            </a:r>
          </a:p>
        </p:txBody>
      </p:sp>
      <p:sp>
        <p:nvSpPr>
          <p:cNvPr id="16" name="TextBox 15">
            <a:extLst>
              <a:ext uri="{FF2B5EF4-FFF2-40B4-BE49-F238E27FC236}">
                <a16:creationId xmlns:a16="http://schemas.microsoft.com/office/drawing/2014/main" id="{85826CA0-B27D-C76B-E6CB-EA2FEA548B23}"/>
              </a:ext>
            </a:extLst>
          </p:cNvPr>
          <p:cNvSpPr txBox="1"/>
          <p:nvPr/>
        </p:nvSpPr>
        <p:spPr>
          <a:xfrm>
            <a:off x="5385998" y="3394808"/>
            <a:ext cx="1317412" cy="369332"/>
          </a:xfrm>
          <a:prstGeom prst="rect">
            <a:avLst/>
          </a:prstGeom>
          <a:noFill/>
        </p:spPr>
        <p:txBody>
          <a:bodyPr wrap="none" rtlCol="0">
            <a:spAutoFit/>
          </a:bodyPr>
          <a:lstStyle/>
          <a:p>
            <a:r>
              <a:rPr lang="en-US" dirty="0"/>
              <a:t>INL of CH0</a:t>
            </a:r>
          </a:p>
        </p:txBody>
      </p:sp>
      <p:sp>
        <p:nvSpPr>
          <p:cNvPr id="17" name="TextBox 16">
            <a:extLst>
              <a:ext uri="{FF2B5EF4-FFF2-40B4-BE49-F238E27FC236}">
                <a16:creationId xmlns:a16="http://schemas.microsoft.com/office/drawing/2014/main" id="{2EECAA3A-3E64-710E-C158-AA1C019AC024}"/>
              </a:ext>
            </a:extLst>
          </p:cNvPr>
          <p:cNvSpPr txBox="1"/>
          <p:nvPr/>
        </p:nvSpPr>
        <p:spPr>
          <a:xfrm>
            <a:off x="4320784" y="5548044"/>
            <a:ext cx="2518638" cy="369332"/>
          </a:xfrm>
          <a:prstGeom prst="rect">
            <a:avLst/>
          </a:prstGeom>
          <a:noFill/>
        </p:spPr>
        <p:txBody>
          <a:bodyPr wrap="none" rtlCol="0">
            <a:spAutoFit/>
          </a:bodyPr>
          <a:lstStyle/>
          <a:p>
            <a:r>
              <a:rPr lang="en-US" dirty="0"/>
              <a:t>ADC code [500,15884]</a:t>
            </a:r>
          </a:p>
        </p:txBody>
      </p:sp>
      <p:pic>
        <p:nvPicPr>
          <p:cNvPr id="19" name="Picture 18">
            <a:extLst>
              <a:ext uri="{FF2B5EF4-FFF2-40B4-BE49-F238E27FC236}">
                <a16:creationId xmlns:a16="http://schemas.microsoft.com/office/drawing/2014/main" id="{3BF311A9-3C6E-BC9D-1A8C-5EBA2763A685}"/>
              </a:ext>
            </a:extLst>
          </p:cNvPr>
          <p:cNvPicPr>
            <a:picLocks noChangeAspect="1"/>
          </p:cNvPicPr>
          <p:nvPr/>
        </p:nvPicPr>
        <p:blipFill>
          <a:blip r:embed="rId4"/>
          <a:stretch>
            <a:fillRect/>
          </a:stretch>
        </p:blipFill>
        <p:spPr>
          <a:xfrm>
            <a:off x="7770943" y="962547"/>
            <a:ext cx="3657600" cy="2170176"/>
          </a:xfrm>
          <a:prstGeom prst="rect">
            <a:avLst/>
          </a:prstGeom>
        </p:spPr>
      </p:pic>
      <p:sp>
        <p:nvSpPr>
          <p:cNvPr id="20" name="TextBox 19">
            <a:extLst>
              <a:ext uri="{FF2B5EF4-FFF2-40B4-BE49-F238E27FC236}">
                <a16:creationId xmlns:a16="http://schemas.microsoft.com/office/drawing/2014/main" id="{D7DBE7FE-91E7-843B-1EC0-2F788F6F170E}"/>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pic>
        <p:nvPicPr>
          <p:cNvPr id="22" name="Picture 21">
            <a:extLst>
              <a:ext uri="{FF2B5EF4-FFF2-40B4-BE49-F238E27FC236}">
                <a16:creationId xmlns:a16="http://schemas.microsoft.com/office/drawing/2014/main" id="{2D0DB57C-87FD-42D4-A83B-5CFFD69CE5CC}"/>
              </a:ext>
            </a:extLst>
          </p:cNvPr>
          <p:cNvPicPr>
            <a:picLocks noChangeAspect="1"/>
          </p:cNvPicPr>
          <p:nvPr/>
        </p:nvPicPr>
        <p:blipFill>
          <a:blip r:embed="rId5"/>
          <a:stretch>
            <a:fillRect/>
          </a:stretch>
        </p:blipFill>
        <p:spPr>
          <a:xfrm>
            <a:off x="7770943" y="3211870"/>
            <a:ext cx="3657600" cy="2233147"/>
          </a:xfrm>
          <a:prstGeom prst="rect">
            <a:avLst/>
          </a:prstGeom>
        </p:spPr>
      </p:pic>
      <p:sp>
        <p:nvSpPr>
          <p:cNvPr id="23" name="TextBox 22">
            <a:extLst>
              <a:ext uri="{FF2B5EF4-FFF2-40B4-BE49-F238E27FC236}">
                <a16:creationId xmlns:a16="http://schemas.microsoft.com/office/drawing/2014/main" id="{53DD4628-8DD3-1F6C-8B0A-F31D6145CAB9}"/>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25" name="TextBox 24">
            <a:extLst>
              <a:ext uri="{FF2B5EF4-FFF2-40B4-BE49-F238E27FC236}">
                <a16:creationId xmlns:a16="http://schemas.microsoft.com/office/drawing/2014/main" id="{9EC5019A-589D-3A51-191B-C667E521EB51}"/>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sp>
        <p:nvSpPr>
          <p:cNvPr id="26" name="TextBox 25">
            <a:extLst>
              <a:ext uri="{FF2B5EF4-FFF2-40B4-BE49-F238E27FC236}">
                <a16:creationId xmlns:a16="http://schemas.microsoft.com/office/drawing/2014/main" id="{743B3095-6474-2189-84C6-EF8B01CEAE0E}"/>
              </a:ext>
            </a:extLst>
          </p:cNvPr>
          <p:cNvSpPr txBox="1"/>
          <p:nvPr/>
        </p:nvSpPr>
        <p:spPr>
          <a:xfrm>
            <a:off x="4628578" y="6292413"/>
            <a:ext cx="6129370" cy="338554"/>
          </a:xfrm>
          <a:prstGeom prst="rect">
            <a:avLst/>
          </a:prstGeom>
          <a:noFill/>
        </p:spPr>
        <p:txBody>
          <a:bodyPr wrap="none" rtlCol="0">
            <a:spAutoFit/>
          </a:bodyPr>
          <a:lstStyle/>
          <a:p>
            <a:r>
              <a:rPr lang="en-US" sz="1600" dirty="0"/>
              <a:t>Note: Ramp signal is applied to all 128 channels simultaneously.  </a:t>
            </a:r>
          </a:p>
        </p:txBody>
      </p:sp>
      <p:pic>
        <p:nvPicPr>
          <p:cNvPr id="33" name="Picture 32">
            <a:extLst>
              <a:ext uri="{FF2B5EF4-FFF2-40B4-BE49-F238E27FC236}">
                <a16:creationId xmlns:a16="http://schemas.microsoft.com/office/drawing/2014/main" id="{74AC4429-E0B7-1866-41C0-0D86181FD1CE}"/>
              </a:ext>
            </a:extLst>
          </p:cNvPr>
          <p:cNvPicPr>
            <a:picLocks noChangeAspect="1"/>
          </p:cNvPicPr>
          <p:nvPr/>
        </p:nvPicPr>
        <p:blipFill>
          <a:blip r:embed="rId6"/>
          <a:stretch>
            <a:fillRect/>
          </a:stretch>
        </p:blipFill>
        <p:spPr>
          <a:xfrm>
            <a:off x="211099" y="1765659"/>
            <a:ext cx="3657600" cy="2195384"/>
          </a:xfrm>
          <a:prstGeom prst="rect">
            <a:avLst/>
          </a:prstGeom>
        </p:spPr>
      </p:pic>
      <p:pic>
        <p:nvPicPr>
          <p:cNvPr id="2" name="Picture 1">
            <a:extLst>
              <a:ext uri="{FF2B5EF4-FFF2-40B4-BE49-F238E27FC236}">
                <a16:creationId xmlns:a16="http://schemas.microsoft.com/office/drawing/2014/main" id="{E10DED31-7C27-A9A4-47B1-24E8FFB043A1}"/>
              </a:ext>
            </a:extLst>
          </p:cNvPr>
          <p:cNvPicPr>
            <a:picLocks noChangeAspect="1"/>
          </p:cNvPicPr>
          <p:nvPr/>
        </p:nvPicPr>
        <p:blipFill>
          <a:blip r:embed="rId7"/>
          <a:stretch>
            <a:fillRect/>
          </a:stretch>
        </p:blipFill>
        <p:spPr>
          <a:xfrm>
            <a:off x="3896913" y="3247217"/>
            <a:ext cx="3657600" cy="2183404"/>
          </a:xfrm>
          <a:prstGeom prst="rect">
            <a:avLst/>
          </a:prstGeom>
        </p:spPr>
      </p:pic>
      <p:sp>
        <p:nvSpPr>
          <p:cNvPr id="5" name="TextBox 4">
            <a:extLst>
              <a:ext uri="{FF2B5EF4-FFF2-40B4-BE49-F238E27FC236}">
                <a16:creationId xmlns:a16="http://schemas.microsoft.com/office/drawing/2014/main" id="{8F4FFAB6-F22F-0C41-2E45-F556D49C6A7D}"/>
              </a:ext>
            </a:extLst>
          </p:cNvPr>
          <p:cNvSpPr txBox="1"/>
          <p:nvPr/>
        </p:nvSpPr>
        <p:spPr>
          <a:xfrm>
            <a:off x="5077985" y="1013251"/>
            <a:ext cx="1420004" cy="369332"/>
          </a:xfrm>
          <a:prstGeom prst="rect">
            <a:avLst/>
          </a:prstGeom>
          <a:noFill/>
        </p:spPr>
        <p:txBody>
          <a:bodyPr wrap="none" rtlCol="0">
            <a:spAutoFit/>
          </a:bodyPr>
          <a:lstStyle/>
          <a:p>
            <a:r>
              <a:rPr lang="en-US" dirty="0"/>
              <a:t>DNL of CH0</a:t>
            </a:r>
          </a:p>
        </p:txBody>
      </p:sp>
      <p:sp>
        <p:nvSpPr>
          <p:cNvPr id="6" name="TextBox 5">
            <a:extLst>
              <a:ext uri="{FF2B5EF4-FFF2-40B4-BE49-F238E27FC236}">
                <a16:creationId xmlns:a16="http://schemas.microsoft.com/office/drawing/2014/main" id="{3861D52A-62F7-6FBF-F44F-F6CF449D07F6}"/>
              </a:ext>
            </a:extLst>
          </p:cNvPr>
          <p:cNvSpPr txBox="1"/>
          <p:nvPr/>
        </p:nvSpPr>
        <p:spPr>
          <a:xfrm>
            <a:off x="5385998" y="3394808"/>
            <a:ext cx="1317412" cy="369332"/>
          </a:xfrm>
          <a:prstGeom prst="rect">
            <a:avLst/>
          </a:prstGeom>
          <a:noFill/>
        </p:spPr>
        <p:txBody>
          <a:bodyPr wrap="none" rtlCol="0">
            <a:spAutoFit/>
          </a:bodyPr>
          <a:lstStyle/>
          <a:p>
            <a:r>
              <a:rPr lang="en-US" dirty="0"/>
              <a:t>INL of CH0</a:t>
            </a:r>
          </a:p>
        </p:txBody>
      </p:sp>
      <p:sp>
        <p:nvSpPr>
          <p:cNvPr id="7" name="TextBox 6">
            <a:extLst>
              <a:ext uri="{FF2B5EF4-FFF2-40B4-BE49-F238E27FC236}">
                <a16:creationId xmlns:a16="http://schemas.microsoft.com/office/drawing/2014/main" id="{EDFB17C3-2DB3-C0A5-FF1C-D93642B3A4D3}"/>
              </a:ext>
            </a:extLst>
          </p:cNvPr>
          <p:cNvSpPr txBox="1"/>
          <p:nvPr/>
        </p:nvSpPr>
        <p:spPr>
          <a:xfrm>
            <a:off x="4320784" y="5548044"/>
            <a:ext cx="2518638" cy="369332"/>
          </a:xfrm>
          <a:prstGeom prst="rect">
            <a:avLst/>
          </a:prstGeom>
          <a:noFill/>
        </p:spPr>
        <p:txBody>
          <a:bodyPr wrap="none" rtlCol="0">
            <a:spAutoFit/>
          </a:bodyPr>
          <a:lstStyle/>
          <a:p>
            <a:r>
              <a:rPr lang="en-US" dirty="0"/>
              <a:t>ADC code [500,15884]</a:t>
            </a:r>
          </a:p>
        </p:txBody>
      </p:sp>
      <p:pic>
        <p:nvPicPr>
          <p:cNvPr id="9" name="Picture 8">
            <a:extLst>
              <a:ext uri="{FF2B5EF4-FFF2-40B4-BE49-F238E27FC236}">
                <a16:creationId xmlns:a16="http://schemas.microsoft.com/office/drawing/2014/main" id="{F57312E3-3DA6-9E57-B587-AC9F2DFAFE94}"/>
              </a:ext>
            </a:extLst>
          </p:cNvPr>
          <p:cNvPicPr>
            <a:picLocks noChangeAspect="1"/>
          </p:cNvPicPr>
          <p:nvPr/>
        </p:nvPicPr>
        <p:blipFill>
          <a:blip r:embed="rId4"/>
          <a:stretch>
            <a:fillRect/>
          </a:stretch>
        </p:blipFill>
        <p:spPr>
          <a:xfrm>
            <a:off x="7693263" y="910788"/>
            <a:ext cx="3657600" cy="2170176"/>
          </a:xfrm>
          <a:prstGeom prst="rect">
            <a:avLst/>
          </a:prstGeom>
        </p:spPr>
      </p:pic>
      <p:sp>
        <p:nvSpPr>
          <p:cNvPr id="10" name="TextBox 9">
            <a:extLst>
              <a:ext uri="{FF2B5EF4-FFF2-40B4-BE49-F238E27FC236}">
                <a16:creationId xmlns:a16="http://schemas.microsoft.com/office/drawing/2014/main" id="{B591CC48-4FD3-6B73-CFA8-5D7C538646AF}"/>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pic>
        <p:nvPicPr>
          <p:cNvPr id="11" name="Picture 10">
            <a:extLst>
              <a:ext uri="{FF2B5EF4-FFF2-40B4-BE49-F238E27FC236}">
                <a16:creationId xmlns:a16="http://schemas.microsoft.com/office/drawing/2014/main" id="{54C02DE4-85A9-89D7-2590-5A9A089B3DF6}"/>
              </a:ext>
            </a:extLst>
          </p:cNvPr>
          <p:cNvPicPr>
            <a:picLocks noChangeAspect="1"/>
          </p:cNvPicPr>
          <p:nvPr/>
        </p:nvPicPr>
        <p:blipFill>
          <a:blip r:embed="rId5"/>
          <a:stretch>
            <a:fillRect/>
          </a:stretch>
        </p:blipFill>
        <p:spPr>
          <a:xfrm>
            <a:off x="7770943" y="3211870"/>
            <a:ext cx="3657600" cy="2233147"/>
          </a:xfrm>
          <a:prstGeom prst="rect">
            <a:avLst/>
          </a:prstGeom>
        </p:spPr>
      </p:pic>
      <p:sp>
        <p:nvSpPr>
          <p:cNvPr id="12" name="TextBox 11">
            <a:extLst>
              <a:ext uri="{FF2B5EF4-FFF2-40B4-BE49-F238E27FC236}">
                <a16:creationId xmlns:a16="http://schemas.microsoft.com/office/drawing/2014/main" id="{ADBB0B8B-AF3C-35D4-BF38-26C6FF095997}"/>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14" name="TextBox 13">
            <a:extLst>
              <a:ext uri="{FF2B5EF4-FFF2-40B4-BE49-F238E27FC236}">
                <a16:creationId xmlns:a16="http://schemas.microsoft.com/office/drawing/2014/main" id="{DB7DB92F-D93F-86C2-36E3-5A80C19E2606}"/>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pic>
        <p:nvPicPr>
          <p:cNvPr id="15" name="Picture 14">
            <a:extLst>
              <a:ext uri="{FF2B5EF4-FFF2-40B4-BE49-F238E27FC236}">
                <a16:creationId xmlns:a16="http://schemas.microsoft.com/office/drawing/2014/main" id="{3F14BE0E-C100-2A4E-7A32-1262A7BD7417}"/>
              </a:ext>
            </a:extLst>
          </p:cNvPr>
          <p:cNvPicPr>
            <a:picLocks noChangeAspect="1"/>
          </p:cNvPicPr>
          <p:nvPr/>
        </p:nvPicPr>
        <p:blipFill>
          <a:blip r:embed="rId8"/>
          <a:stretch>
            <a:fillRect/>
          </a:stretch>
        </p:blipFill>
        <p:spPr>
          <a:xfrm>
            <a:off x="3766026" y="847541"/>
            <a:ext cx="3657600" cy="2212157"/>
          </a:xfrm>
          <a:prstGeom prst="rect">
            <a:avLst/>
          </a:prstGeom>
        </p:spPr>
      </p:pic>
      <p:sp>
        <p:nvSpPr>
          <p:cNvPr id="24" name="TextBox 23">
            <a:extLst>
              <a:ext uri="{FF2B5EF4-FFF2-40B4-BE49-F238E27FC236}">
                <a16:creationId xmlns:a16="http://schemas.microsoft.com/office/drawing/2014/main" id="{010CB0CA-BEC5-F365-A76D-60DD2C09A024}"/>
              </a:ext>
            </a:extLst>
          </p:cNvPr>
          <p:cNvSpPr txBox="1"/>
          <p:nvPr/>
        </p:nvSpPr>
        <p:spPr>
          <a:xfrm>
            <a:off x="5190483" y="992165"/>
            <a:ext cx="1420004" cy="369332"/>
          </a:xfrm>
          <a:prstGeom prst="rect">
            <a:avLst/>
          </a:prstGeom>
          <a:noFill/>
        </p:spPr>
        <p:txBody>
          <a:bodyPr wrap="none" rtlCol="0">
            <a:spAutoFit/>
          </a:bodyPr>
          <a:lstStyle/>
          <a:p>
            <a:r>
              <a:rPr lang="en-US" dirty="0"/>
              <a:t>DNL of CH0</a:t>
            </a:r>
          </a:p>
        </p:txBody>
      </p:sp>
    </p:spTree>
    <p:extLst>
      <p:ext uri="{BB962C8B-B14F-4D97-AF65-F5344CB8AC3E}">
        <p14:creationId xmlns:p14="http://schemas.microsoft.com/office/powerpoint/2010/main" val="111168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97F64-35BB-B307-9228-5DB117C001AF}"/>
              </a:ext>
            </a:extLst>
          </p:cNvPr>
          <p:cNvSpPr>
            <a:spLocks noGrp="1"/>
          </p:cNvSpPr>
          <p:nvPr>
            <p:ph type="sldNum" sz="quarter" idx="4"/>
          </p:nvPr>
        </p:nvSpPr>
        <p:spPr/>
        <p:txBody>
          <a:bodyPr/>
          <a:lstStyle/>
          <a:p>
            <a:fld id="{933A556B-7C63-244D-9B7C-B0EA8042B330}" type="slidenum">
              <a:rPr lang="en-US" smtClean="0"/>
              <a:pPr/>
              <a:t>19</a:t>
            </a:fld>
            <a:endParaRPr lang="en-US" sz="1000"/>
          </a:p>
        </p:txBody>
      </p:sp>
      <p:sp>
        <p:nvSpPr>
          <p:cNvPr id="4" name="Title 3">
            <a:extLst>
              <a:ext uri="{FF2B5EF4-FFF2-40B4-BE49-F238E27FC236}">
                <a16:creationId xmlns:a16="http://schemas.microsoft.com/office/drawing/2014/main" id="{A32A2D34-2B78-FFD5-1C17-3E60F34C0C57}"/>
              </a:ext>
            </a:extLst>
          </p:cNvPr>
          <p:cNvSpPr>
            <a:spLocks noGrp="1"/>
          </p:cNvSpPr>
          <p:nvPr>
            <p:ph type="title"/>
          </p:nvPr>
        </p:nvSpPr>
        <p:spPr/>
        <p:txBody>
          <a:bodyPr/>
          <a:lstStyle/>
          <a:p>
            <a:r>
              <a:rPr lang="en-US" dirty="0"/>
              <a:t>Normalization (Preliminary, ColdADC uncalibrated)</a:t>
            </a:r>
          </a:p>
        </p:txBody>
      </p:sp>
      <p:sp>
        <p:nvSpPr>
          <p:cNvPr id="8" name="TextBox 7">
            <a:extLst>
              <a:ext uri="{FF2B5EF4-FFF2-40B4-BE49-F238E27FC236}">
                <a16:creationId xmlns:a16="http://schemas.microsoft.com/office/drawing/2014/main" id="{314AD805-F851-81A5-078A-490F632522FF}"/>
              </a:ext>
            </a:extLst>
          </p:cNvPr>
          <p:cNvSpPr txBox="1"/>
          <p:nvPr/>
        </p:nvSpPr>
        <p:spPr>
          <a:xfrm>
            <a:off x="571500" y="4041058"/>
            <a:ext cx="2646878" cy="369332"/>
          </a:xfrm>
          <a:prstGeom prst="rect">
            <a:avLst/>
          </a:prstGeom>
          <a:noFill/>
        </p:spPr>
        <p:txBody>
          <a:bodyPr wrap="none" rtlCol="0">
            <a:spAutoFit/>
          </a:bodyPr>
          <a:lstStyle/>
          <a:p>
            <a:r>
              <a:rPr lang="en-US" dirty="0"/>
              <a:t>Histogram result of CH0</a:t>
            </a:r>
          </a:p>
        </p:txBody>
      </p:sp>
      <p:sp>
        <p:nvSpPr>
          <p:cNvPr id="26" name="TextBox 25">
            <a:extLst>
              <a:ext uri="{FF2B5EF4-FFF2-40B4-BE49-F238E27FC236}">
                <a16:creationId xmlns:a16="http://schemas.microsoft.com/office/drawing/2014/main" id="{743B3095-6474-2189-84C6-EF8B01CEAE0E}"/>
              </a:ext>
            </a:extLst>
          </p:cNvPr>
          <p:cNvSpPr txBox="1"/>
          <p:nvPr/>
        </p:nvSpPr>
        <p:spPr>
          <a:xfrm>
            <a:off x="4628578" y="6292413"/>
            <a:ext cx="6129370" cy="338554"/>
          </a:xfrm>
          <a:prstGeom prst="rect">
            <a:avLst/>
          </a:prstGeom>
          <a:noFill/>
        </p:spPr>
        <p:txBody>
          <a:bodyPr wrap="none" rtlCol="0">
            <a:spAutoFit/>
          </a:bodyPr>
          <a:lstStyle/>
          <a:p>
            <a:r>
              <a:rPr lang="en-US" sz="1600" dirty="0"/>
              <a:t>Note: Ramp signal is applied to all 128 channels simultaneously.  </a:t>
            </a:r>
          </a:p>
        </p:txBody>
      </p:sp>
      <p:pic>
        <p:nvPicPr>
          <p:cNvPr id="9" name="Picture 8">
            <a:extLst>
              <a:ext uri="{FF2B5EF4-FFF2-40B4-BE49-F238E27FC236}">
                <a16:creationId xmlns:a16="http://schemas.microsoft.com/office/drawing/2014/main" id="{55B80FB0-E1C0-0C21-7F38-D9376812BADD}"/>
              </a:ext>
            </a:extLst>
          </p:cNvPr>
          <p:cNvPicPr>
            <a:picLocks noChangeAspect="1"/>
          </p:cNvPicPr>
          <p:nvPr/>
        </p:nvPicPr>
        <p:blipFill>
          <a:blip r:embed="rId2"/>
          <a:stretch>
            <a:fillRect/>
          </a:stretch>
        </p:blipFill>
        <p:spPr>
          <a:xfrm>
            <a:off x="262784" y="1692010"/>
            <a:ext cx="3657600" cy="2249864"/>
          </a:xfrm>
          <a:prstGeom prst="rect">
            <a:avLst/>
          </a:prstGeom>
        </p:spPr>
      </p:pic>
      <p:pic>
        <p:nvPicPr>
          <p:cNvPr id="2" name="Picture 1">
            <a:extLst>
              <a:ext uri="{FF2B5EF4-FFF2-40B4-BE49-F238E27FC236}">
                <a16:creationId xmlns:a16="http://schemas.microsoft.com/office/drawing/2014/main" id="{D566B8B6-C18A-6317-04D6-1771CFBC4C01}"/>
              </a:ext>
            </a:extLst>
          </p:cNvPr>
          <p:cNvPicPr>
            <a:picLocks noChangeAspect="1"/>
          </p:cNvPicPr>
          <p:nvPr/>
        </p:nvPicPr>
        <p:blipFill>
          <a:blip r:embed="rId3"/>
          <a:stretch>
            <a:fillRect/>
          </a:stretch>
        </p:blipFill>
        <p:spPr>
          <a:xfrm>
            <a:off x="4104797" y="3941874"/>
            <a:ext cx="3657600" cy="2234966"/>
          </a:xfrm>
          <a:prstGeom prst="rect">
            <a:avLst/>
          </a:prstGeom>
        </p:spPr>
      </p:pic>
      <p:pic>
        <p:nvPicPr>
          <p:cNvPr id="6" name="Picture 5">
            <a:extLst>
              <a:ext uri="{FF2B5EF4-FFF2-40B4-BE49-F238E27FC236}">
                <a16:creationId xmlns:a16="http://schemas.microsoft.com/office/drawing/2014/main" id="{9A524CBA-3759-19B2-A962-9C3E99C3DCBC}"/>
              </a:ext>
            </a:extLst>
          </p:cNvPr>
          <p:cNvPicPr>
            <a:picLocks noChangeAspect="1"/>
          </p:cNvPicPr>
          <p:nvPr/>
        </p:nvPicPr>
        <p:blipFill>
          <a:blip r:embed="rId4"/>
          <a:stretch>
            <a:fillRect/>
          </a:stretch>
        </p:blipFill>
        <p:spPr>
          <a:xfrm>
            <a:off x="3981454" y="926304"/>
            <a:ext cx="3657600" cy="2237737"/>
          </a:xfrm>
          <a:prstGeom prst="rect">
            <a:avLst/>
          </a:prstGeom>
        </p:spPr>
      </p:pic>
      <p:pic>
        <p:nvPicPr>
          <p:cNvPr id="10" name="Picture 9">
            <a:extLst>
              <a:ext uri="{FF2B5EF4-FFF2-40B4-BE49-F238E27FC236}">
                <a16:creationId xmlns:a16="http://schemas.microsoft.com/office/drawing/2014/main" id="{BE751B5F-2645-ECDA-D076-C95CB0E4C1B0}"/>
              </a:ext>
            </a:extLst>
          </p:cNvPr>
          <p:cNvPicPr>
            <a:picLocks noChangeAspect="1"/>
          </p:cNvPicPr>
          <p:nvPr/>
        </p:nvPicPr>
        <p:blipFill>
          <a:blip r:embed="rId5"/>
          <a:stretch>
            <a:fillRect/>
          </a:stretch>
        </p:blipFill>
        <p:spPr>
          <a:xfrm>
            <a:off x="7693263" y="886550"/>
            <a:ext cx="3657600" cy="2233585"/>
          </a:xfrm>
          <a:prstGeom prst="rect">
            <a:avLst/>
          </a:prstGeom>
        </p:spPr>
      </p:pic>
      <p:pic>
        <p:nvPicPr>
          <p:cNvPr id="11" name="Picture 10">
            <a:extLst>
              <a:ext uri="{FF2B5EF4-FFF2-40B4-BE49-F238E27FC236}">
                <a16:creationId xmlns:a16="http://schemas.microsoft.com/office/drawing/2014/main" id="{43B02CF8-A3FD-0345-9237-D4670E034978}"/>
              </a:ext>
            </a:extLst>
          </p:cNvPr>
          <p:cNvPicPr>
            <a:picLocks noChangeAspect="1"/>
          </p:cNvPicPr>
          <p:nvPr/>
        </p:nvPicPr>
        <p:blipFill>
          <a:blip r:embed="rId6"/>
          <a:stretch>
            <a:fillRect/>
          </a:stretch>
        </p:blipFill>
        <p:spPr>
          <a:xfrm>
            <a:off x="7770943" y="3211870"/>
            <a:ext cx="3657600" cy="2217600"/>
          </a:xfrm>
          <a:prstGeom prst="rect">
            <a:avLst/>
          </a:prstGeom>
        </p:spPr>
      </p:pic>
      <p:sp>
        <p:nvSpPr>
          <p:cNvPr id="12" name="TextBox 11">
            <a:extLst>
              <a:ext uri="{FF2B5EF4-FFF2-40B4-BE49-F238E27FC236}">
                <a16:creationId xmlns:a16="http://schemas.microsoft.com/office/drawing/2014/main" id="{599860E5-C0C1-42C7-2FBB-C7D9E8B5E339}"/>
              </a:ext>
            </a:extLst>
          </p:cNvPr>
          <p:cNvSpPr txBox="1"/>
          <p:nvPr/>
        </p:nvSpPr>
        <p:spPr>
          <a:xfrm>
            <a:off x="5223595" y="1048598"/>
            <a:ext cx="1420004" cy="369332"/>
          </a:xfrm>
          <a:prstGeom prst="rect">
            <a:avLst/>
          </a:prstGeom>
          <a:noFill/>
        </p:spPr>
        <p:txBody>
          <a:bodyPr wrap="none" rtlCol="0">
            <a:spAutoFit/>
          </a:bodyPr>
          <a:lstStyle/>
          <a:p>
            <a:r>
              <a:rPr lang="en-US" dirty="0"/>
              <a:t>DNL of CH0</a:t>
            </a:r>
          </a:p>
        </p:txBody>
      </p:sp>
      <p:sp>
        <p:nvSpPr>
          <p:cNvPr id="18" name="TextBox 17">
            <a:extLst>
              <a:ext uri="{FF2B5EF4-FFF2-40B4-BE49-F238E27FC236}">
                <a16:creationId xmlns:a16="http://schemas.microsoft.com/office/drawing/2014/main" id="{5608DE4D-F0B2-407D-B23B-28E5555719B4}"/>
              </a:ext>
            </a:extLst>
          </p:cNvPr>
          <p:cNvSpPr txBox="1"/>
          <p:nvPr/>
        </p:nvSpPr>
        <p:spPr>
          <a:xfrm>
            <a:off x="5531608" y="3430155"/>
            <a:ext cx="1317412" cy="369332"/>
          </a:xfrm>
          <a:prstGeom prst="rect">
            <a:avLst/>
          </a:prstGeom>
          <a:noFill/>
        </p:spPr>
        <p:txBody>
          <a:bodyPr wrap="none" rtlCol="0">
            <a:spAutoFit/>
          </a:bodyPr>
          <a:lstStyle/>
          <a:p>
            <a:r>
              <a:rPr lang="en-US" dirty="0"/>
              <a:t>INL of CH0</a:t>
            </a:r>
          </a:p>
        </p:txBody>
      </p:sp>
      <p:sp>
        <p:nvSpPr>
          <p:cNvPr id="19" name="TextBox 18">
            <a:extLst>
              <a:ext uri="{FF2B5EF4-FFF2-40B4-BE49-F238E27FC236}">
                <a16:creationId xmlns:a16="http://schemas.microsoft.com/office/drawing/2014/main" id="{608E31B2-B2BD-F52B-EAC6-C7EEC44A6648}"/>
              </a:ext>
            </a:extLst>
          </p:cNvPr>
          <p:cNvSpPr txBox="1"/>
          <p:nvPr/>
        </p:nvSpPr>
        <p:spPr>
          <a:xfrm>
            <a:off x="4466394" y="5583391"/>
            <a:ext cx="2518638" cy="369332"/>
          </a:xfrm>
          <a:prstGeom prst="rect">
            <a:avLst/>
          </a:prstGeom>
          <a:noFill/>
        </p:spPr>
        <p:txBody>
          <a:bodyPr wrap="none" rtlCol="0">
            <a:spAutoFit/>
          </a:bodyPr>
          <a:lstStyle/>
          <a:p>
            <a:r>
              <a:rPr lang="en-US" dirty="0"/>
              <a:t>ADC code [500,15884]</a:t>
            </a:r>
          </a:p>
        </p:txBody>
      </p:sp>
      <p:sp>
        <p:nvSpPr>
          <p:cNvPr id="21" name="TextBox 20">
            <a:extLst>
              <a:ext uri="{FF2B5EF4-FFF2-40B4-BE49-F238E27FC236}">
                <a16:creationId xmlns:a16="http://schemas.microsoft.com/office/drawing/2014/main" id="{1FCA5B7B-AB03-F820-C947-C5AD51741EE8}"/>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sp>
        <p:nvSpPr>
          <p:cNvPr id="22" name="TextBox 21">
            <a:extLst>
              <a:ext uri="{FF2B5EF4-FFF2-40B4-BE49-F238E27FC236}">
                <a16:creationId xmlns:a16="http://schemas.microsoft.com/office/drawing/2014/main" id="{8C905854-5C67-FC45-28CC-17DB7FE28569}"/>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24" name="TextBox 23">
            <a:extLst>
              <a:ext uri="{FF2B5EF4-FFF2-40B4-BE49-F238E27FC236}">
                <a16:creationId xmlns:a16="http://schemas.microsoft.com/office/drawing/2014/main" id="{4AFA6E15-9547-3714-34BC-7BD3BEEF53ED}"/>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spTree>
    <p:extLst>
      <p:ext uri="{BB962C8B-B14F-4D97-AF65-F5344CB8AC3E}">
        <p14:creationId xmlns:p14="http://schemas.microsoft.com/office/powerpoint/2010/main" val="302153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1FE401-65F0-65E2-BF74-76F1FC488E45}"/>
              </a:ext>
            </a:extLst>
          </p:cNvPr>
          <p:cNvSpPr>
            <a:spLocks noGrp="1"/>
          </p:cNvSpPr>
          <p:nvPr>
            <p:ph idx="1"/>
          </p:nvPr>
        </p:nvSpPr>
        <p:spPr>
          <a:xfrm>
            <a:off x="571500" y="1058779"/>
            <a:ext cx="6080509" cy="4974031"/>
          </a:xfrm>
        </p:spPr>
        <p:txBody>
          <a:bodyPr vert="horz" lIns="91440" tIns="45720" rIns="91440" bIns="45720" rtlCol="0" anchor="t">
            <a:normAutofit/>
          </a:bodyPr>
          <a:lstStyle/>
          <a:p>
            <a:pPr marL="457200" indent="-457200">
              <a:buFont typeface="Arial" panose="020B0604020202020204" pitchFamily="34" charset="0"/>
              <a:buChar char="•"/>
            </a:pPr>
            <a:r>
              <a:rPr lang="en-US">
                <a:cs typeface="Arial"/>
              </a:rPr>
              <a:t>ColdADC </a:t>
            </a:r>
            <a:r>
              <a:rPr lang="en-US" dirty="0">
                <a:cs typeface="Arial"/>
              </a:rPr>
              <a:t>QC requirements</a:t>
            </a:r>
            <a:endParaRPr lang="en-US" b="1" dirty="0">
              <a:cs typeface="Arial"/>
            </a:endParaRPr>
          </a:p>
          <a:p>
            <a:pPr marL="457200" indent="-457200">
              <a:buFont typeface="Arial" panose="020B0604020202020204" pitchFamily="34" charset="0"/>
              <a:buChar char="•"/>
            </a:pPr>
            <a:r>
              <a:rPr lang="en-US" dirty="0">
                <a:cs typeface="Arial"/>
              </a:rPr>
              <a:t>Averaging firmware</a:t>
            </a:r>
          </a:p>
          <a:p>
            <a:pPr marL="457200" indent="-457200">
              <a:buFont typeface="Arial" panose="020B0604020202020204" pitchFamily="34" charset="0"/>
              <a:buChar char="•"/>
            </a:pPr>
            <a:r>
              <a:rPr lang="en-US" dirty="0"/>
              <a:t>Histogram firmware</a:t>
            </a:r>
          </a:p>
          <a:p>
            <a:pPr marL="457200" indent="-457200">
              <a:buFont typeface="Arial" panose="020B0604020202020204" pitchFamily="34" charset="0"/>
              <a:buChar char="•"/>
            </a:pPr>
            <a:r>
              <a:rPr lang="en-US" dirty="0"/>
              <a:t>Current to-do’s</a:t>
            </a:r>
          </a:p>
          <a:p>
            <a:pPr marL="0" indent="0"/>
            <a:endParaRPr lang="en-US" dirty="0"/>
          </a:p>
        </p:txBody>
      </p:sp>
      <p:sp>
        <p:nvSpPr>
          <p:cNvPr id="3" name="Slide Number Placeholder 2">
            <a:extLst>
              <a:ext uri="{FF2B5EF4-FFF2-40B4-BE49-F238E27FC236}">
                <a16:creationId xmlns:a16="http://schemas.microsoft.com/office/drawing/2014/main" id="{CE6ABB28-5AB4-7966-3656-9D16B15F14E5}"/>
              </a:ext>
            </a:extLst>
          </p:cNvPr>
          <p:cNvSpPr>
            <a:spLocks noGrp="1"/>
          </p:cNvSpPr>
          <p:nvPr>
            <p:ph type="sldNum" sz="quarter" idx="4"/>
          </p:nvPr>
        </p:nvSpPr>
        <p:spPr/>
        <p:txBody>
          <a:bodyPr/>
          <a:lstStyle/>
          <a:p>
            <a:fld id="{933A556B-7C63-244D-9B7C-B0EA8042B330}" type="slidenum">
              <a:rPr lang="en-US" smtClean="0"/>
              <a:pPr/>
              <a:t>2</a:t>
            </a:fld>
            <a:endParaRPr lang="en-US" sz="1000"/>
          </a:p>
        </p:txBody>
      </p:sp>
      <p:sp>
        <p:nvSpPr>
          <p:cNvPr id="4" name="Title 3">
            <a:extLst>
              <a:ext uri="{FF2B5EF4-FFF2-40B4-BE49-F238E27FC236}">
                <a16:creationId xmlns:a16="http://schemas.microsoft.com/office/drawing/2014/main" id="{6137905F-169A-9F97-9268-FD3FAD46CFF4}"/>
              </a:ext>
            </a:extLst>
          </p:cNvPr>
          <p:cNvSpPr>
            <a:spLocks noGrp="1"/>
          </p:cNvSpPr>
          <p:nvPr>
            <p:ph type="title"/>
          </p:nvPr>
        </p:nvSpPr>
        <p:spPr/>
        <p:txBody>
          <a:bodyPr/>
          <a:lstStyle/>
          <a:p>
            <a:r>
              <a:rPr lang="en-US"/>
              <a:t>Outline</a:t>
            </a:r>
          </a:p>
        </p:txBody>
      </p:sp>
      <p:pic>
        <p:nvPicPr>
          <p:cNvPr id="6" name="Picture 6">
            <a:extLst>
              <a:ext uri="{FF2B5EF4-FFF2-40B4-BE49-F238E27FC236}">
                <a16:creationId xmlns:a16="http://schemas.microsoft.com/office/drawing/2014/main" id="{3C4E13FF-F9D1-EFAC-99EA-76B057397B1F}"/>
              </a:ext>
            </a:extLst>
          </p:cNvPr>
          <p:cNvPicPr>
            <a:picLocks noChangeAspect="1"/>
          </p:cNvPicPr>
          <p:nvPr/>
        </p:nvPicPr>
        <p:blipFill>
          <a:blip r:embed="rId2"/>
          <a:stretch>
            <a:fillRect/>
          </a:stretch>
        </p:blipFill>
        <p:spPr>
          <a:xfrm>
            <a:off x="6731562" y="1615955"/>
            <a:ext cx="5057775" cy="2724150"/>
          </a:xfrm>
          <a:prstGeom prst="rect">
            <a:avLst/>
          </a:prstGeom>
        </p:spPr>
      </p:pic>
    </p:spTree>
    <p:extLst>
      <p:ext uri="{BB962C8B-B14F-4D97-AF65-F5344CB8AC3E}">
        <p14:creationId xmlns:p14="http://schemas.microsoft.com/office/powerpoint/2010/main" val="2830389598"/>
      </p:ext>
    </p:extLst>
  </p:cSld>
  <p:clrMapOvr>
    <a:masterClrMapping/>
  </p:clrMapOvr>
  <mc:AlternateContent xmlns:mc="http://schemas.openxmlformats.org/markup-compatibility/2006" xmlns:p14="http://schemas.microsoft.com/office/powerpoint/2010/main">
    <mc:Choice Requires="p14">
      <p:transition spd="slow" p14:dur="2000" advTm="33735"/>
    </mc:Choice>
    <mc:Fallback xmlns="">
      <p:transition spd="slow" advTm="337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BBF30-A922-D820-16B7-78A9A9993699}"/>
              </a:ext>
            </a:extLst>
          </p:cNvPr>
          <p:cNvSpPr>
            <a:spLocks noGrp="1"/>
          </p:cNvSpPr>
          <p:nvPr>
            <p:ph idx="1"/>
          </p:nvPr>
        </p:nvSpPr>
        <p:spPr>
          <a:xfrm>
            <a:off x="571500" y="1058779"/>
            <a:ext cx="11049000" cy="5434096"/>
          </a:xfrm>
        </p:spPr>
        <p:txBody>
          <a:bodyPr vert="horz" lIns="91440" tIns="45720" rIns="91440" bIns="45720" rtlCol="0" anchor="t">
            <a:normAutofit/>
          </a:bodyPr>
          <a:lstStyle/>
          <a:p>
            <a:pPr marL="457200" indent="-457200">
              <a:buFont typeface="Arial" panose="020B0604020202020204" pitchFamily="34" charset="0"/>
              <a:buChar char="•"/>
            </a:pPr>
            <a:r>
              <a:rPr lang="en-US" sz="2200" b="1"/>
              <a:t>0xA00C0078</a:t>
            </a:r>
            <a:r>
              <a:rPr lang="en-US" sz="2200"/>
              <a:t>: Histogram channel to analyze, lemo_io_0 output selector</a:t>
            </a:r>
            <a:endParaRPr lang="en-US" sz="2200" dirty="0">
              <a:cs typeface="Arial"/>
            </a:endParaRPr>
          </a:p>
          <a:p>
            <a:pPr marL="457200" indent="-457200">
              <a:buFont typeface="Arial" panose="020B0604020202020204" pitchFamily="34" charset="0"/>
              <a:buChar char="•"/>
            </a:pPr>
            <a:r>
              <a:rPr lang="en-US" sz="2200" b="1"/>
              <a:t>0xA00C007C</a:t>
            </a:r>
            <a:r>
              <a:rPr lang="en-US" sz="2200"/>
              <a:t>: Histogram # samples</a:t>
            </a:r>
            <a:endParaRPr lang="en-US" sz="2200" dirty="0">
              <a:cs typeface="Arial"/>
            </a:endParaRPr>
          </a:p>
          <a:p>
            <a:endParaRPr lang="en-US" dirty="0">
              <a:cs typeface="Arial"/>
            </a:endParaRPr>
          </a:p>
        </p:txBody>
      </p:sp>
      <p:sp>
        <p:nvSpPr>
          <p:cNvPr id="3" name="Slide Number Placeholder 2">
            <a:extLst>
              <a:ext uri="{FF2B5EF4-FFF2-40B4-BE49-F238E27FC236}">
                <a16:creationId xmlns:a16="http://schemas.microsoft.com/office/drawing/2014/main" id="{5689B11B-CE9B-29CE-3BEC-81EDA032E84B}"/>
              </a:ext>
            </a:extLst>
          </p:cNvPr>
          <p:cNvSpPr>
            <a:spLocks noGrp="1"/>
          </p:cNvSpPr>
          <p:nvPr>
            <p:ph type="sldNum" sz="quarter" idx="4"/>
          </p:nvPr>
        </p:nvSpPr>
        <p:spPr/>
        <p:txBody>
          <a:bodyPr/>
          <a:lstStyle/>
          <a:p>
            <a:fld id="{933A556B-7C63-244D-9B7C-B0EA8042B330}" type="slidenum">
              <a:rPr lang="en-US" smtClean="0"/>
              <a:pPr/>
              <a:t>20</a:t>
            </a:fld>
            <a:endParaRPr lang="en-US" sz="1000"/>
          </a:p>
        </p:txBody>
      </p:sp>
      <p:sp>
        <p:nvSpPr>
          <p:cNvPr id="4" name="Title 3">
            <a:extLst>
              <a:ext uri="{FF2B5EF4-FFF2-40B4-BE49-F238E27FC236}">
                <a16:creationId xmlns:a16="http://schemas.microsoft.com/office/drawing/2014/main" id="{55E7A06D-8AC9-5A71-6E2B-0FD8A583768B}"/>
              </a:ext>
            </a:extLst>
          </p:cNvPr>
          <p:cNvSpPr>
            <a:spLocks noGrp="1"/>
          </p:cNvSpPr>
          <p:nvPr>
            <p:ph type="title"/>
          </p:nvPr>
        </p:nvSpPr>
        <p:spPr/>
        <p:txBody>
          <a:bodyPr/>
          <a:lstStyle/>
          <a:p>
            <a:r>
              <a:rPr lang="en-US" dirty="0"/>
              <a:t>WIB registers used – config register bank</a:t>
            </a:r>
          </a:p>
        </p:txBody>
      </p:sp>
      <p:graphicFrame>
        <p:nvGraphicFramePr>
          <p:cNvPr id="5" name="Table 4">
            <a:extLst>
              <a:ext uri="{FF2B5EF4-FFF2-40B4-BE49-F238E27FC236}">
                <a16:creationId xmlns:a16="http://schemas.microsoft.com/office/drawing/2014/main" id="{CFD728C6-85A2-1CFA-88B9-F0BBF3809C60}"/>
              </a:ext>
            </a:extLst>
          </p:cNvPr>
          <p:cNvGraphicFramePr>
            <a:graphicFrameLocks noGrp="1"/>
          </p:cNvGraphicFramePr>
          <p:nvPr>
            <p:extLst>
              <p:ext uri="{D42A27DB-BD31-4B8C-83A1-F6EECF244321}">
                <p14:modId xmlns:p14="http://schemas.microsoft.com/office/powerpoint/2010/main" val="3300431329"/>
              </p:ext>
            </p:extLst>
          </p:nvPr>
        </p:nvGraphicFramePr>
        <p:xfrm>
          <a:off x="571306" y="1092079"/>
          <a:ext cx="11282242" cy="4537331"/>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3247010251"/>
                    </a:ext>
                  </a:extLst>
                </a:gridCol>
                <a:gridCol w="1065159">
                  <a:extLst>
                    <a:ext uri="{9D8B030D-6E8A-4147-A177-3AD203B41FA5}">
                      <a16:colId xmlns:a16="http://schemas.microsoft.com/office/drawing/2014/main" val="2972367473"/>
                    </a:ext>
                  </a:extLst>
                </a:gridCol>
                <a:gridCol w="2499031">
                  <a:extLst>
                    <a:ext uri="{9D8B030D-6E8A-4147-A177-3AD203B41FA5}">
                      <a16:colId xmlns:a16="http://schemas.microsoft.com/office/drawing/2014/main" val="2590985207"/>
                    </a:ext>
                  </a:extLst>
                </a:gridCol>
                <a:gridCol w="5813053">
                  <a:extLst>
                    <a:ext uri="{9D8B030D-6E8A-4147-A177-3AD203B41FA5}">
                      <a16:colId xmlns:a16="http://schemas.microsoft.com/office/drawing/2014/main" val="2422990553"/>
                    </a:ext>
                  </a:extLst>
                </a:gridCol>
              </a:tblGrid>
              <a:tr h="821413">
                <a:tc>
                  <a:txBody>
                    <a:bodyPr/>
                    <a:lstStyle/>
                    <a:p>
                      <a:r>
                        <a:rPr lang="en-US" dirty="0"/>
                        <a:t>Address, hex</a:t>
                      </a:r>
                    </a:p>
                  </a:txBody>
                  <a:tcPr/>
                </a:tc>
                <a:tc>
                  <a:txBody>
                    <a:bodyPr/>
                    <a:lstStyle/>
                    <a:p>
                      <a:r>
                        <a:rPr lang="en-US" dirty="0"/>
                        <a:t>Bits in register</a:t>
                      </a:r>
                    </a:p>
                  </a:txBody>
                  <a:tcPr/>
                </a:tc>
                <a:tc>
                  <a:txBody>
                    <a:bodyPr/>
                    <a:lstStyle/>
                    <a:p>
                      <a:r>
                        <a:rPr lang="en-US" dirty="0"/>
                        <a:t>Parameter name</a:t>
                      </a:r>
                    </a:p>
                  </a:txBody>
                  <a:tcPr/>
                </a:tc>
                <a:tc>
                  <a:txBody>
                    <a:bodyPr/>
                    <a:lstStyle/>
                    <a:p>
                      <a:r>
                        <a:rPr lang="en-US" dirty="0"/>
                        <a:t>Description</a:t>
                      </a:r>
                    </a:p>
                  </a:txBody>
                  <a:tcPr/>
                </a:tc>
                <a:extLst>
                  <a:ext uri="{0D108BD9-81ED-4DB2-BD59-A6C34878D82A}">
                    <a16:rowId xmlns:a16="http://schemas.microsoft.com/office/drawing/2014/main" val="1827633551"/>
                  </a:ext>
                </a:extLst>
              </a:tr>
              <a:tr h="508494">
                <a:tc>
                  <a:txBody>
                    <a:bodyPr/>
                    <a:lstStyle/>
                    <a:p>
                      <a:pPr lvl="0">
                        <a:buNone/>
                      </a:pPr>
                      <a:r>
                        <a:rPr lang="en-US" sz="2000" b="1" i="0" u="none" strike="noStrike" noProof="0" dirty="0">
                          <a:solidFill>
                            <a:srgbClr val="000000"/>
                          </a:solidFill>
                          <a:latin typeface="Arial"/>
                        </a:rPr>
                        <a:t>0xA00C0070</a:t>
                      </a:r>
                      <a:endParaRPr lang="en-US" sz="2000"/>
                    </a:p>
                  </a:txBody>
                  <a:tcPr/>
                </a:tc>
                <a:tc>
                  <a:txBody>
                    <a:bodyPr/>
                    <a:lstStyle/>
                    <a:p>
                      <a:r>
                        <a:rPr lang="en-US" dirty="0"/>
                        <a:t>28:10</a:t>
                      </a:r>
                    </a:p>
                  </a:txBody>
                  <a:tcPr/>
                </a:tc>
                <a:tc>
                  <a:txBody>
                    <a:bodyPr/>
                    <a:lstStyle/>
                    <a:p>
                      <a:pPr lvl="0">
                        <a:buNone/>
                      </a:pPr>
                      <a:r>
                        <a:rPr lang="en-US" sz="1800" b="0" i="0" u="none" strike="noStrike" noProof="0" dirty="0" err="1">
                          <a:latin typeface="Arial"/>
                        </a:rPr>
                        <a:t>accum_num_samples</a:t>
                      </a:r>
                      <a:endParaRPr lang="en-US" dirty="0" err="1"/>
                    </a:p>
                  </a:txBody>
                  <a:tcPr/>
                </a:tc>
                <a:tc>
                  <a:txBody>
                    <a:bodyPr/>
                    <a:lstStyle/>
                    <a:p>
                      <a:r>
                        <a:rPr lang="en-US" dirty="0"/>
                        <a:t>Number of samples to accumulate</a:t>
                      </a:r>
                    </a:p>
                  </a:txBody>
                  <a:tcPr/>
                </a:tc>
                <a:extLst>
                  <a:ext uri="{0D108BD9-81ED-4DB2-BD59-A6C34878D82A}">
                    <a16:rowId xmlns:a16="http://schemas.microsoft.com/office/drawing/2014/main" val="798218964"/>
                  </a:ext>
                </a:extLst>
              </a:tr>
              <a:tr h="1173448">
                <a:tc>
                  <a:txBody>
                    <a:bodyPr/>
                    <a:lstStyle/>
                    <a:p>
                      <a:pPr lvl="0">
                        <a:buNone/>
                      </a:pPr>
                      <a:r>
                        <a:rPr lang="en-US" sz="2000" b="0" i="0" u="none" strike="noStrike" noProof="0" dirty="0">
                          <a:solidFill>
                            <a:srgbClr val="000000"/>
                          </a:solidFill>
                          <a:latin typeface="Arial"/>
                        </a:rPr>
                        <a:t>0xA00C0070</a:t>
                      </a:r>
                      <a:endParaRPr lang="en-US" sz="2000" b="0"/>
                    </a:p>
                  </a:txBody>
                  <a:tcPr/>
                </a:tc>
                <a:tc>
                  <a:txBody>
                    <a:bodyPr/>
                    <a:lstStyle/>
                    <a:p>
                      <a:pPr lvl="0">
                        <a:buNone/>
                      </a:pPr>
                      <a:r>
                        <a:rPr lang="en-US" dirty="0"/>
                        <a:t>9:1</a:t>
                      </a:r>
                    </a:p>
                  </a:txBody>
                  <a:tcPr/>
                </a:tc>
                <a:tc>
                  <a:txBody>
                    <a:bodyPr/>
                    <a:lstStyle/>
                    <a:p>
                      <a:pPr lvl="0">
                        <a:buNone/>
                      </a:pPr>
                      <a:r>
                        <a:rPr lang="en-US" sz="1800" b="0" i="0" u="none" strike="noStrike" noProof="0" dirty="0" err="1">
                          <a:latin typeface="Arial"/>
                        </a:rPr>
                        <a:t>accum_total_ch_sel</a:t>
                      </a:r>
                      <a:endParaRPr lang="en-US" dirty="0" err="1"/>
                    </a:p>
                  </a:txBody>
                  <a:tcPr/>
                </a:tc>
                <a:tc>
                  <a:txBody>
                    <a:bodyPr/>
                    <a:lstStyle/>
                    <a:p>
                      <a:pPr lvl="0">
                        <a:buNone/>
                      </a:pPr>
                      <a:r>
                        <a:rPr lang="en-US" dirty="0"/>
                        <a:t>Accumulator channel readout selector. Channel X's accumulated total will appear in the register [totals] if you write X to this register.</a:t>
                      </a:r>
                    </a:p>
                  </a:txBody>
                  <a:tcPr/>
                </a:tc>
                <a:extLst>
                  <a:ext uri="{0D108BD9-81ED-4DB2-BD59-A6C34878D82A}">
                    <a16:rowId xmlns:a16="http://schemas.microsoft.com/office/drawing/2014/main" val="3798103860"/>
                  </a:ext>
                </a:extLst>
              </a:tr>
              <a:tr h="508494">
                <a:tc>
                  <a:txBody>
                    <a:bodyPr/>
                    <a:lstStyle/>
                    <a:p>
                      <a:pPr lvl="0">
                        <a:buNone/>
                      </a:pPr>
                      <a:r>
                        <a:rPr lang="en-US" sz="2000" b="0" i="0" u="none" strike="noStrike" noProof="0" dirty="0">
                          <a:solidFill>
                            <a:srgbClr val="000000"/>
                          </a:solidFill>
                          <a:latin typeface="Arial"/>
                        </a:rPr>
                        <a:t>0xA00C0070</a:t>
                      </a:r>
                      <a:endParaRPr lang="en-US" sz="2000" b="0"/>
                    </a:p>
                  </a:txBody>
                  <a:tcPr/>
                </a:tc>
                <a:tc>
                  <a:txBody>
                    <a:bodyPr/>
                    <a:lstStyle/>
                    <a:p>
                      <a:pPr lvl="0">
                        <a:buNone/>
                      </a:pPr>
                      <a:r>
                        <a:rPr lang="en-US" dirty="0"/>
                        <a:t>0</a:t>
                      </a:r>
                    </a:p>
                  </a:txBody>
                  <a:tcPr/>
                </a:tc>
                <a:tc>
                  <a:txBody>
                    <a:bodyPr/>
                    <a:lstStyle/>
                    <a:p>
                      <a:pPr lvl="0">
                        <a:buNone/>
                      </a:pPr>
                      <a:r>
                        <a:rPr lang="en-US" sz="1800" b="0" i="0" u="none" strike="noStrike" noProof="0" dirty="0" err="1"/>
                        <a:t>accum_trig</a:t>
                      </a:r>
                      <a:endParaRPr lang="en-US" dirty="0" err="1"/>
                    </a:p>
                  </a:txBody>
                  <a:tcPr/>
                </a:tc>
                <a:tc>
                  <a:txBody>
                    <a:bodyPr/>
                    <a:lstStyle/>
                    <a:p>
                      <a:pPr lvl="0">
                        <a:buNone/>
                      </a:pPr>
                      <a:r>
                        <a:rPr lang="en-US" dirty="0"/>
                        <a:t>Triggers accumulators to begin</a:t>
                      </a:r>
                    </a:p>
                  </a:txBody>
                  <a:tcPr/>
                </a:tc>
                <a:extLst>
                  <a:ext uri="{0D108BD9-81ED-4DB2-BD59-A6C34878D82A}">
                    <a16:rowId xmlns:a16="http://schemas.microsoft.com/office/drawing/2014/main" val="1421445781"/>
                  </a:ext>
                </a:extLst>
              </a:tr>
              <a:tr h="508494">
                <a:tc>
                  <a:txBody>
                    <a:bodyPr/>
                    <a:lstStyle/>
                    <a:p>
                      <a:pPr lvl="0">
                        <a:buNone/>
                      </a:pPr>
                      <a:r>
                        <a:rPr lang="en-US" sz="2000" b="1" i="0" u="none" strike="noStrike" baseline="0" noProof="0" dirty="0">
                          <a:solidFill>
                            <a:srgbClr val="000000"/>
                          </a:solidFill>
                          <a:latin typeface="Arial"/>
                        </a:rPr>
                        <a:t>0xA00C0074</a:t>
                      </a:r>
                      <a:endParaRPr lang="en-US" sz="2000" b="1"/>
                    </a:p>
                  </a:txBody>
                  <a:tcPr/>
                </a:tc>
                <a:tc>
                  <a:txBody>
                    <a:bodyPr/>
                    <a:lstStyle/>
                    <a:p>
                      <a:pPr lvl="0">
                        <a:buNone/>
                      </a:pPr>
                      <a:r>
                        <a:rPr lang="en-US" dirty="0"/>
                        <a:t>0</a:t>
                      </a:r>
                    </a:p>
                  </a:txBody>
                  <a:tcPr/>
                </a:tc>
                <a:tc>
                  <a:txBody>
                    <a:bodyPr/>
                    <a:lstStyle/>
                    <a:p>
                      <a:pPr lvl="0">
                        <a:buNone/>
                      </a:pPr>
                      <a:r>
                        <a:rPr lang="en-US" dirty="0" err="1"/>
                        <a:t>hist_trig</a:t>
                      </a:r>
                    </a:p>
                  </a:txBody>
                  <a:tcPr/>
                </a:tc>
                <a:tc>
                  <a:txBody>
                    <a:bodyPr/>
                    <a:lstStyle/>
                    <a:p>
                      <a:pPr lvl="0">
                        <a:buNone/>
                      </a:pPr>
                      <a:r>
                        <a:rPr lang="en-US" dirty="0"/>
                        <a:t>Triggers histogram to begin</a:t>
                      </a:r>
                      <a:endParaRPr lang="en-US"/>
                    </a:p>
                  </a:txBody>
                  <a:tcPr/>
                </a:tc>
                <a:extLst>
                  <a:ext uri="{0D108BD9-81ED-4DB2-BD59-A6C34878D82A}">
                    <a16:rowId xmlns:a16="http://schemas.microsoft.com/office/drawing/2014/main" val="1953294066"/>
                  </a:ext>
                </a:extLst>
              </a:tr>
              <a:tr h="508494">
                <a:tc>
                  <a:txBody>
                    <a:bodyPr/>
                    <a:lstStyle/>
                    <a:p>
                      <a:pPr lvl="0">
                        <a:buNone/>
                      </a:pPr>
                      <a:r>
                        <a:rPr lang="en-US" sz="2000" b="1" i="0" u="none" strike="noStrike" baseline="0" noProof="0" dirty="0">
                          <a:solidFill>
                            <a:srgbClr val="000000"/>
                          </a:solidFill>
                          <a:latin typeface="Arial"/>
                        </a:rPr>
                        <a:t>0xA00C0078</a:t>
                      </a:r>
                      <a:endParaRPr lang="en-US" sz="2000" b="1"/>
                    </a:p>
                  </a:txBody>
                  <a:tcPr/>
                </a:tc>
                <a:tc>
                  <a:txBody>
                    <a:bodyPr/>
                    <a:lstStyle/>
                    <a:p>
                      <a:pPr lvl="0">
                        <a:buNone/>
                      </a:pPr>
                      <a:r>
                        <a:rPr lang="en-US"/>
                        <a:t>8:0</a:t>
                      </a:r>
                    </a:p>
                  </a:txBody>
                  <a:tcPr/>
                </a:tc>
                <a:tc>
                  <a:txBody>
                    <a:bodyPr/>
                    <a:lstStyle/>
                    <a:p>
                      <a:pPr lvl="0">
                        <a:buNone/>
                      </a:pPr>
                      <a:r>
                        <a:rPr lang="en-US" sz="1800" b="0" i="0" u="none" strike="noStrike" noProof="0"/>
                        <a:t>hist_ch</a:t>
                      </a:r>
                      <a:endParaRPr lang="en-US" dirty="0"/>
                    </a:p>
                  </a:txBody>
                  <a:tcPr/>
                </a:tc>
                <a:tc>
                  <a:txBody>
                    <a:bodyPr/>
                    <a:lstStyle/>
                    <a:p>
                      <a:pPr lvl="0">
                        <a:buNone/>
                      </a:pPr>
                      <a:r>
                        <a:rPr lang="en-US"/>
                        <a:t>Channel to take histogram data for</a:t>
                      </a:r>
                    </a:p>
                  </a:txBody>
                  <a:tcPr/>
                </a:tc>
                <a:extLst>
                  <a:ext uri="{0D108BD9-81ED-4DB2-BD59-A6C34878D82A}">
                    <a16:rowId xmlns:a16="http://schemas.microsoft.com/office/drawing/2014/main" val="1022903490"/>
                  </a:ext>
                </a:extLst>
              </a:tr>
              <a:tr h="508494">
                <a:tc>
                  <a:txBody>
                    <a:bodyPr/>
                    <a:lstStyle/>
                    <a:p>
                      <a:pPr lvl="0">
                        <a:buNone/>
                      </a:pPr>
                      <a:r>
                        <a:rPr lang="en-US" sz="2000" b="1" i="0" u="none" strike="noStrike" noProof="0" dirty="0">
                          <a:solidFill>
                            <a:srgbClr val="000000"/>
                          </a:solidFill>
                          <a:latin typeface="Arial"/>
                        </a:rPr>
                        <a:t>0xA00C007C</a:t>
                      </a:r>
                      <a:endParaRPr lang="en-US" sz="2000" dirty="0"/>
                    </a:p>
                  </a:txBody>
                  <a:tcPr/>
                </a:tc>
                <a:tc>
                  <a:txBody>
                    <a:bodyPr/>
                    <a:lstStyle/>
                    <a:p>
                      <a:pPr lvl="0">
                        <a:buNone/>
                      </a:pPr>
                      <a:r>
                        <a:rPr lang="en-US" dirty="0"/>
                        <a:t>31:0</a:t>
                      </a:r>
                      <a:endParaRPr lang="en-US"/>
                    </a:p>
                  </a:txBody>
                  <a:tcPr/>
                </a:tc>
                <a:tc>
                  <a:txBody>
                    <a:bodyPr/>
                    <a:lstStyle/>
                    <a:p>
                      <a:pPr lvl="0">
                        <a:buNone/>
                      </a:pPr>
                      <a:r>
                        <a:rPr lang="en-US" sz="1800" b="0" i="0" u="none" strike="noStrike" noProof="0" err="1">
                          <a:latin typeface="Arial"/>
                        </a:rPr>
                        <a:t>hist_num_samples</a:t>
                      </a:r>
                      <a:endParaRPr lang="en-US"/>
                    </a:p>
                  </a:txBody>
                  <a:tcPr/>
                </a:tc>
                <a:tc>
                  <a:txBody>
                    <a:bodyPr/>
                    <a:lstStyle/>
                    <a:p>
                      <a:pPr lvl="0">
                        <a:buNone/>
                      </a:pPr>
                      <a:r>
                        <a:rPr lang="en-US" dirty="0"/>
                        <a:t>Number of samples to count for histogram</a:t>
                      </a:r>
                    </a:p>
                  </a:txBody>
                  <a:tcPr/>
                </a:tc>
                <a:extLst>
                  <a:ext uri="{0D108BD9-81ED-4DB2-BD59-A6C34878D82A}">
                    <a16:rowId xmlns:a16="http://schemas.microsoft.com/office/drawing/2014/main" val="493240220"/>
                  </a:ext>
                </a:extLst>
              </a:tr>
            </a:tbl>
          </a:graphicData>
        </a:graphic>
      </p:graphicFrame>
      <p:sp>
        <p:nvSpPr>
          <p:cNvPr id="9" name="TextBox 8">
            <a:extLst>
              <a:ext uri="{FF2B5EF4-FFF2-40B4-BE49-F238E27FC236}">
                <a16:creationId xmlns:a16="http://schemas.microsoft.com/office/drawing/2014/main" id="{F3BF964E-7AD9-2643-4FE3-66175CB34405}"/>
              </a:ext>
            </a:extLst>
          </p:cNvPr>
          <p:cNvSpPr txBox="1"/>
          <p:nvPr/>
        </p:nvSpPr>
        <p:spPr>
          <a:xfrm>
            <a:off x="4054414" y="6282905"/>
            <a:ext cx="72605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dirty="0">
                <a:cs typeface="Arial"/>
              </a:rPr>
              <a:t>Latest production firmware </a:t>
            </a:r>
            <a:r>
              <a:rPr lang="en-US" sz="1600">
                <a:cs typeface="Arial"/>
              </a:rPr>
              <a:t>uses config registers </a:t>
            </a:r>
            <a:r>
              <a:rPr lang="en-US" sz="1600" dirty="0">
                <a:cs typeface="Arial"/>
              </a:rPr>
              <a:t>up to 0xA00C0044</a:t>
            </a:r>
          </a:p>
        </p:txBody>
      </p:sp>
    </p:spTree>
    <p:extLst>
      <p:ext uri="{BB962C8B-B14F-4D97-AF65-F5344CB8AC3E}">
        <p14:creationId xmlns:p14="http://schemas.microsoft.com/office/powerpoint/2010/main" val="5755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E49897-71AB-1ABE-F1D8-26BE484D9900}"/>
              </a:ext>
            </a:extLst>
          </p:cNvPr>
          <p:cNvSpPr>
            <a:spLocks noGrp="1"/>
          </p:cNvSpPr>
          <p:nvPr>
            <p:ph type="sldNum" sz="quarter" idx="4"/>
          </p:nvPr>
        </p:nvSpPr>
        <p:spPr/>
        <p:txBody>
          <a:bodyPr/>
          <a:lstStyle/>
          <a:p>
            <a:fld id="{933A556B-7C63-244D-9B7C-B0EA8042B330}" type="slidenum">
              <a:rPr lang="en-US" smtClean="0"/>
              <a:pPr/>
              <a:t>21</a:t>
            </a:fld>
            <a:endParaRPr lang="en-US" sz="1000"/>
          </a:p>
        </p:txBody>
      </p:sp>
      <p:sp>
        <p:nvSpPr>
          <p:cNvPr id="4" name="Title 3">
            <a:extLst>
              <a:ext uri="{FF2B5EF4-FFF2-40B4-BE49-F238E27FC236}">
                <a16:creationId xmlns:a16="http://schemas.microsoft.com/office/drawing/2014/main" id="{38C17C7A-F1E8-F26D-785B-3EF5E3973C45}"/>
              </a:ext>
            </a:extLst>
          </p:cNvPr>
          <p:cNvSpPr>
            <a:spLocks noGrp="1"/>
          </p:cNvSpPr>
          <p:nvPr>
            <p:ph type="title"/>
          </p:nvPr>
        </p:nvSpPr>
        <p:spPr/>
        <p:txBody>
          <a:bodyPr/>
          <a:lstStyle/>
          <a:p>
            <a:r>
              <a:rPr lang="en-US" dirty="0">
                <a:cs typeface="Arial"/>
              </a:rPr>
              <a:t>WIB registers used – status register bank</a:t>
            </a:r>
            <a:endParaRPr lang="en-US" dirty="0"/>
          </a:p>
        </p:txBody>
      </p:sp>
      <p:sp>
        <p:nvSpPr>
          <p:cNvPr id="5" name="TextBox 4">
            <a:extLst>
              <a:ext uri="{FF2B5EF4-FFF2-40B4-BE49-F238E27FC236}">
                <a16:creationId xmlns:a16="http://schemas.microsoft.com/office/drawing/2014/main" id="{4BBC9100-AB3D-7D20-A82F-11DEEF487F48}"/>
              </a:ext>
            </a:extLst>
          </p:cNvPr>
          <p:cNvSpPr txBox="1"/>
          <p:nvPr/>
        </p:nvSpPr>
        <p:spPr>
          <a:xfrm>
            <a:off x="3782728" y="6310702"/>
            <a:ext cx="7533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Latest production firmware uses status registers up to 0xA00C00D8</a:t>
            </a:r>
          </a:p>
        </p:txBody>
      </p:sp>
      <p:graphicFrame>
        <p:nvGraphicFramePr>
          <p:cNvPr id="9" name="Table 8">
            <a:extLst>
              <a:ext uri="{FF2B5EF4-FFF2-40B4-BE49-F238E27FC236}">
                <a16:creationId xmlns:a16="http://schemas.microsoft.com/office/drawing/2014/main" id="{2F1FA71C-B623-367A-ACED-10E03DD62495}"/>
              </a:ext>
            </a:extLst>
          </p:cNvPr>
          <p:cNvGraphicFramePr>
            <a:graphicFrameLocks noGrp="1"/>
          </p:cNvGraphicFramePr>
          <p:nvPr>
            <p:extLst>
              <p:ext uri="{D42A27DB-BD31-4B8C-83A1-F6EECF244321}">
                <p14:modId xmlns:p14="http://schemas.microsoft.com/office/powerpoint/2010/main" val="825851675"/>
              </p:ext>
            </p:extLst>
          </p:nvPr>
        </p:nvGraphicFramePr>
        <p:xfrm>
          <a:off x="571306" y="988559"/>
          <a:ext cx="11282242" cy="4389120"/>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3247010251"/>
                    </a:ext>
                  </a:extLst>
                </a:gridCol>
                <a:gridCol w="1065159">
                  <a:extLst>
                    <a:ext uri="{9D8B030D-6E8A-4147-A177-3AD203B41FA5}">
                      <a16:colId xmlns:a16="http://schemas.microsoft.com/office/drawing/2014/main" val="2972367473"/>
                    </a:ext>
                  </a:extLst>
                </a:gridCol>
                <a:gridCol w="2499031">
                  <a:extLst>
                    <a:ext uri="{9D8B030D-6E8A-4147-A177-3AD203B41FA5}">
                      <a16:colId xmlns:a16="http://schemas.microsoft.com/office/drawing/2014/main" val="2590985207"/>
                    </a:ext>
                  </a:extLst>
                </a:gridCol>
                <a:gridCol w="5813053">
                  <a:extLst>
                    <a:ext uri="{9D8B030D-6E8A-4147-A177-3AD203B41FA5}">
                      <a16:colId xmlns:a16="http://schemas.microsoft.com/office/drawing/2014/main" val="2422990553"/>
                    </a:ext>
                  </a:extLst>
                </a:gridCol>
              </a:tblGrid>
              <a:tr h="370840">
                <a:tc>
                  <a:txBody>
                    <a:bodyPr/>
                    <a:lstStyle/>
                    <a:p>
                      <a:r>
                        <a:rPr lang="en-US" dirty="0"/>
                        <a:t>Address, hex</a:t>
                      </a:r>
                    </a:p>
                  </a:txBody>
                  <a:tcPr/>
                </a:tc>
                <a:tc>
                  <a:txBody>
                    <a:bodyPr/>
                    <a:lstStyle/>
                    <a:p>
                      <a:r>
                        <a:rPr lang="en-US" dirty="0"/>
                        <a:t>Bits in register</a:t>
                      </a:r>
                    </a:p>
                  </a:txBody>
                  <a:tcPr/>
                </a:tc>
                <a:tc>
                  <a:txBody>
                    <a:bodyPr/>
                    <a:lstStyle/>
                    <a:p>
                      <a:r>
                        <a:rPr lang="en-US" dirty="0"/>
                        <a:t>Parameter name</a:t>
                      </a:r>
                    </a:p>
                  </a:txBody>
                  <a:tcPr/>
                </a:tc>
                <a:tc>
                  <a:txBody>
                    <a:bodyPr/>
                    <a:lstStyle/>
                    <a:p>
                      <a:r>
                        <a:rPr lang="en-US" dirty="0"/>
                        <a:t>Description</a:t>
                      </a:r>
                    </a:p>
                  </a:txBody>
                  <a:tcPr/>
                </a:tc>
                <a:extLst>
                  <a:ext uri="{0D108BD9-81ED-4DB2-BD59-A6C34878D82A}">
                    <a16:rowId xmlns:a16="http://schemas.microsoft.com/office/drawing/2014/main" val="1827633551"/>
                  </a:ext>
                </a:extLst>
              </a:tr>
              <a:tr h="370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u="none" strike="noStrike" noProof="0">
                          <a:solidFill>
                            <a:srgbClr val="000000"/>
                          </a:solidFill>
                          <a:latin typeface="+mn-lt"/>
                        </a:rPr>
                        <a:t>0xA00C00F0</a:t>
                      </a:r>
                      <a:endParaRPr lang="en-US" sz="2000"/>
                    </a:p>
                  </a:txBody>
                  <a:tcPr/>
                </a:tc>
                <a:tc>
                  <a:txBody>
                    <a:bodyPr/>
                    <a:lstStyle/>
                    <a:p>
                      <a:r>
                        <a:rPr lang="en-US"/>
                        <a:t>23:10</a:t>
                      </a:r>
                      <a:endParaRPr lang="en-US" dirty="0"/>
                    </a:p>
                  </a:txBody>
                  <a:tcPr/>
                </a:tc>
                <a:tc>
                  <a:txBody>
                    <a:bodyPr/>
                    <a:lstStyle/>
                    <a:p>
                      <a:pPr lvl="0">
                        <a:buNone/>
                      </a:pPr>
                      <a:r>
                        <a:rPr lang="en-US"/>
                        <a:t>deframed_data_mon</a:t>
                      </a:r>
                      <a:endParaRPr lang="en-US" dirty="0"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Allows software to “peek” into the live channel data to aid the histogram test (</a:t>
                      </a:r>
                      <a:r>
                        <a:rPr lang="en-US" sz="1800" b="0" i="0" u="none" strike="noStrike" noProof="0"/>
                        <a:t>hist_ch determines which channel</a:t>
                      </a:r>
                      <a:r>
                        <a:rPr lang="en-US" sz="1800" b="0" i="0" u="none" strike="noStrike" noProof="0" dirty="0"/>
                        <a:t>)</a:t>
                      </a:r>
                      <a:endParaRPr lang="en-US"/>
                    </a:p>
                  </a:txBody>
                  <a:tcPr/>
                </a:tc>
                <a:extLst>
                  <a:ext uri="{0D108BD9-81ED-4DB2-BD59-A6C34878D82A}">
                    <a16:rowId xmlns:a16="http://schemas.microsoft.com/office/drawing/2014/main" val="3702805305"/>
                  </a:ext>
                </a:extLst>
              </a:tr>
              <a:tr h="370839">
                <a:tc>
                  <a:txBody>
                    <a:bodyPr/>
                    <a:lstStyle/>
                    <a:p>
                      <a:pPr lvl="0">
                        <a:buNone/>
                      </a:pPr>
                      <a:r>
                        <a:rPr lang="en-US" sz="2000" b="0" i="0" u="none" strike="noStrike" noProof="0" dirty="0">
                          <a:solidFill>
                            <a:srgbClr val="000000"/>
                          </a:solidFill>
                          <a:latin typeface="Arial"/>
                        </a:rPr>
                        <a:t>0xA00C00F0</a:t>
                      </a:r>
                      <a:endParaRPr lang="en-US" sz="2000" b="0" dirty="0"/>
                    </a:p>
                  </a:txBody>
                  <a:tcPr/>
                </a:tc>
                <a:tc>
                  <a:txBody>
                    <a:bodyPr/>
                    <a:lstStyle/>
                    <a:p>
                      <a:r>
                        <a:rPr lang="en-US" dirty="0"/>
                        <a:t>9</a:t>
                      </a:r>
                    </a:p>
                  </a:txBody>
                  <a:tcPr/>
                </a:tc>
                <a:tc>
                  <a:txBody>
                    <a:bodyPr/>
                    <a:lstStyle/>
                    <a:p>
                      <a:pPr lvl="0">
                        <a:buNone/>
                      </a:pPr>
                      <a:r>
                        <a:rPr lang="en-US" sz="1800" b="0" i="0" u="none" strike="noStrike" noProof="0" dirty="0" err="1"/>
                        <a:t>hist_ready</a:t>
                      </a:r>
                      <a:endParaRPr lang="en-US" dirty="0" err="1"/>
                    </a:p>
                  </a:txBody>
                  <a:tcPr/>
                </a:tc>
                <a:tc>
                  <a:txBody>
                    <a:bodyPr/>
                    <a:lstStyle/>
                    <a:p>
                      <a:r>
                        <a:rPr lang="en-US" dirty="0"/>
                        <a:t>Indicates that the histogram has finished taking samples</a:t>
                      </a:r>
                    </a:p>
                  </a:txBody>
                  <a:tcPr/>
                </a:tc>
                <a:extLst>
                  <a:ext uri="{0D108BD9-81ED-4DB2-BD59-A6C34878D82A}">
                    <a16:rowId xmlns:a16="http://schemas.microsoft.com/office/drawing/2014/main" val="798218964"/>
                  </a:ext>
                </a:extLst>
              </a:tr>
              <a:tr h="370839">
                <a:tc>
                  <a:txBody>
                    <a:bodyPr/>
                    <a:lstStyle/>
                    <a:p>
                      <a:pPr lvl="0">
                        <a:buNone/>
                      </a:pPr>
                      <a:r>
                        <a:rPr lang="en-US" sz="2000" b="0" i="0" u="none" strike="noStrike" noProof="0" dirty="0">
                          <a:solidFill>
                            <a:srgbClr val="000000"/>
                          </a:solidFill>
                          <a:latin typeface="Arial"/>
                        </a:rPr>
                        <a:t>0xA00C00F0</a:t>
                      </a:r>
                      <a:endParaRPr lang="en-US" sz="2000" b="0" dirty="0"/>
                    </a:p>
                  </a:txBody>
                  <a:tcPr/>
                </a:tc>
                <a:tc>
                  <a:txBody>
                    <a:bodyPr/>
                    <a:lstStyle/>
                    <a:p>
                      <a:pPr lvl="0">
                        <a:buNone/>
                      </a:pPr>
                      <a:r>
                        <a:rPr lang="en-US" dirty="0"/>
                        <a:t>7:0</a:t>
                      </a:r>
                    </a:p>
                  </a:txBody>
                  <a:tcPr/>
                </a:tc>
                <a:tc>
                  <a:txBody>
                    <a:bodyPr/>
                    <a:lstStyle/>
                    <a:p>
                      <a:pPr lvl="0">
                        <a:buNone/>
                      </a:pPr>
                      <a:r>
                        <a:rPr lang="en-US" sz="1800" b="0" i="0" u="none" strike="noStrike" noProof="0" dirty="0" err="1">
                          <a:latin typeface="Arial"/>
                        </a:rPr>
                        <a:t>accum_ready</a:t>
                      </a:r>
                    </a:p>
                  </a:txBody>
                  <a:tcPr/>
                </a:tc>
                <a:tc>
                  <a:txBody>
                    <a:bodyPr/>
                    <a:lstStyle/>
                    <a:p>
                      <a:pPr lvl="0">
                        <a:buNone/>
                      </a:pPr>
                      <a:r>
                        <a:rPr lang="en-US" dirty="0"/>
                        <a:t>Bit Z indicates that accumulator Z (connected to COLDATA Z) has finished taking samples</a:t>
                      </a:r>
                    </a:p>
                  </a:txBody>
                  <a:tcPr/>
                </a:tc>
                <a:extLst>
                  <a:ext uri="{0D108BD9-81ED-4DB2-BD59-A6C34878D82A}">
                    <a16:rowId xmlns:a16="http://schemas.microsoft.com/office/drawing/2014/main" val="3798103860"/>
                  </a:ext>
                </a:extLst>
              </a:tr>
              <a:tr h="370838">
                <a:tc>
                  <a:txBody>
                    <a:bodyPr/>
                    <a:lstStyle/>
                    <a:p>
                      <a:pPr lvl="0">
                        <a:buNone/>
                      </a:pPr>
                      <a:r>
                        <a:rPr lang="en-US" sz="2000" b="1" i="0" u="none" strike="noStrike" noProof="0" dirty="0">
                          <a:solidFill>
                            <a:srgbClr val="000000"/>
                          </a:solidFill>
                          <a:latin typeface="Arial"/>
                        </a:rPr>
                        <a:t>0xA00C00F4</a:t>
                      </a:r>
                      <a:endParaRPr lang="en-US" sz="2000" b="1" dirty="0"/>
                    </a:p>
                  </a:txBody>
                  <a:tcPr/>
                </a:tc>
                <a:tc>
                  <a:txBody>
                    <a:bodyPr/>
                    <a:lstStyle/>
                    <a:p>
                      <a:pPr lvl="0">
                        <a:buNone/>
                      </a:pPr>
                      <a:r>
                        <a:rPr lang="en-US" dirty="0"/>
                        <a:t>31:0</a:t>
                      </a:r>
                    </a:p>
                  </a:txBody>
                  <a:tcPr/>
                </a:tc>
                <a:tc>
                  <a:txBody>
                    <a:bodyPr/>
                    <a:lstStyle/>
                    <a:p>
                      <a:pPr lvl="0">
                        <a:buNone/>
                      </a:pPr>
                      <a:r>
                        <a:rPr lang="en-US" sz="1800" b="0" i="0" u="none" strike="noStrike" noProof="0" dirty="0" err="1">
                          <a:latin typeface="Arial"/>
                        </a:rPr>
                        <a:t>accum_ch_total</a:t>
                      </a:r>
                      <a:endParaRPr lang="en-US" dirty="0" err="1"/>
                    </a:p>
                  </a:txBody>
                  <a:tcPr/>
                </a:tc>
                <a:tc>
                  <a:txBody>
                    <a:bodyPr/>
                    <a:lstStyle/>
                    <a:p>
                      <a:pPr lvl="0">
                        <a:buNone/>
                      </a:pPr>
                      <a:r>
                        <a:rPr lang="en-US" dirty="0"/>
                        <a:t>Displays the total accumulated in channel </a:t>
                      </a:r>
                      <a:r>
                        <a:rPr lang="en-US" dirty="0" err="1"/>
                        <a:t>accum_total_ch_sel</a:t>
                      </a:r>
                      <a:r>
                        <a:rPr lang="en-US" dirty="0"/>
                        <a:t> when its accumulator is finished</a:t>
                      </a:r>
                      <a:endParaRPr lang="en-US" dirty="0" err="1"/>
                    </a:p>
                  </a:txBody>
                  <a:tcPr/>
                </a:tc>
                <a:extLst>
                  <a:ext uri="{0D108BD9-81ED-4DB2-BD59-A6C34878D82A}">
                    <a16:rowId xmlns:a16="http://schemas.microsoft.com/office/drawing/2014/main" val="1421445781"/>
                  </a:ext>
                </a:extLst>
              </a:tr>
              <a:tr h="370839">
                <a:tc>
                  <a:txBody>
                    <a:bodyPr/>
                    <a:lstStyle/>
                    <a:p>
                      <a:pPr lvl="0">
                        <a:buNone/>
                      </a:pPr>
                      <a:r>
                        <a:rPr lang="en-US" sz="2000" b="1" i="0" u="none" strike="noStrike" noProof="0" dirty="0">
                          <a:solidFill>
                            <a:srgbClr val="000000"/>
                          </a:solidFill>
                          <a:latin typeface="Arial"/>
                        </a:rPr>
                        <a:t>0xA00C00F8</a:t>
                      </a:r>
                      <a:endParaRPr lang="en-US" sz="2000" dirty="0"/>
                    </a:p>
                  </a:txBody>
                  <a:tcPr/>
                </a:tc>
                <a:tc>
                  <a:txBody>
                    <a:bodyPr/>
                    <a:lstStyle/>
                    <a:p>
                      <a:pPr lvl="0">
                        <a:buNone/>
                      </a:pPr>
                      <a:r>
                        <a:rPr lang="en-US" dirty="0"/>
                        <a:t>31:0</a:t>
                      </a:r>
                    </a:p>
                  </a:txBody>
                  <a:tcPr/>
                </a:tc>
                <a:tc>
                  <a:txBody>
                    <a:bodyPr/>
                    <a:lstStyle/>
                    <a:p>
                      <a:pPr lvl="0">
                        <a:buNone/>
                      </a:pPr>
                      <a:r>
                        <a:rPr lang="en-US" sz="1800" b="0" i="0" u="none" strike="noStrike" noProof="0" dirty="0" err="1"/>
                        <a:t>hist_out</a:t>
                      </a:r>
                      <a:endParaRPr lang="en-US" dirty="0" err="1"/>
                    </a:p>
                  </a:txBody>
                  <a:tcPr/>
                </a:tc>
                <a:tc>
                  <a:txBody>
                    <a:bodyPr/>
                    <a:lstStyle/>
                    <a:p>
                      <a:pPr lvl="0">
                        <a:buNone/>
                      </a:pPr>
                      <a:r>
                        <a:rPr lang="en-US"/>
                        <a:t>Was used for peek-by-peek readout of histogram data, but no longer used.</a:t>
                      </a:r>
                      <a:endParaRPr lang="en-US" dirty="0"/>
                    </a:p>
                  </a:txBody>
                  <a:tcPr/>
                </a:tc>
                <a:extLst>
                  <a:ext uri="{0D108BD9-81ED-4DB2-BD59-A6C34878D82A}">
                    <a16:rowId xmlns:a16="http://schemas.microsoft.com/office/drawing/2014/main" val="623709157"/>
                  </a:ext>
                </a:extLst>
              </a:tr>
            </a:tbl>
          </a:graphicData>
        </a:graphic>
      </p:graphicFrame>
    </p:spTree>
    <p:extLst>
      <p:ext uri="{BB962C8B-B14F-4D97-AF65-F5344CB8AC3E}">
        <p14:creationId xmlns:p14="http://schemas.microsoft.com/office/powerpoint/2010/main" val="39940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71A2B-1B8F-8E47-E484-E4659DAF0747}"/>
              </a:ext>
            </a:extLst>
          </p:cNvPr>
          <p:cNvSpPr>
            <a:spLocks noGrp="1"/>
          </p:cNvSpPr>
          <p:nvPr>
            <p:ph type="sldNum" sz="quarter" idx="4"/>
          </p:nvPr>
        </p:nvSpPr>
        <p:spPr/>
        <p:txBody>
          <a:bodyPr/>
          <a:lstStyle/>
          <a:p>
            <a:fld id="{933A556B-7C63-244D-9B7C-B0EA8042B330}" type="slidenum">
              <a:rPr lang="en-US" smtClean="0"/>
              <a:pPr/>
              <a:t>22</a:t>
            </a:fld>
            <a:endParaRPr lang="en-US" sz="1000"/>
          </a:p>
        </p:txBody>
      </p:sp>
      <p:sp>
        <p:nvSpPr>
          <p:cNvPr id="4" name="Title 3">
            <a:extLst>
              <a:ext uri="{FF2B5EF4-FFF2-40B4-BE49-F238E27FC236}">
                <a16:creationId xmlns:a16="http://schemas.microsoft.com/office/drawing/2014/main" id="{3882D35C-8061-1906-F6C0-A2A23B65EF68}"/>
              </a:ext>
            </a:extLst>
          </p:cNvPr>
          <p:cNvSpPr>
            <a:spLocks noGrp="1"/>
          </p:cNvSpPr>
          <p:nvPr>
            <p:ph type="title"/>
          </p:nvPr>
        </p:nvSpPr>
        <p:spPr/>
        <p:txBody>
          <a:bodyPr/>
          <a:lstStyle/>
          <a:p>
            <a:r>
              <a:rPr lang="en-US"/>
              <a:t>Resource utilization increase</a:t>
            </a:r>
          </a:p>
        </p:txBody>
      </p:sp>
      <p:sp>
        <p:nvSpPr>
          <p:cNvPr id="7" name="TextBox 6">
            <a:extLst>
              <a:ext uri="{FF2B5EF4-FFF2-40B4-BE49-F238E27FC236}">
                <a16:creationId xmlns:a16="http://schemas.microsoft.com/office/drawing/2014/main" id="{701DA7B6-C45E-230E-4782-E3614849A239}"/>
              </a:ext>
            </a:extLst>
          </p:cNvPr>
          <p:cNvSpPr txBox="1"/>
          <p:nvPr/>
        </p:nvSpPr>
        <p:spPr>
          <a:xfrm>
            <a:off x="1577385" y="1557196"/>
            <a:ext cx="2300630" cy="369332"/>
          </a:xfrm>
          <a:prstGeom prst="rect">
            <a:avLst/>
          </a:prstGeom>
          <a:noFill/>
        </p:spPr>
        <p:txBody>
          <a:bodyPr wrap="none" rtlCol="0">
            <a:spAutoFit/>
          </a:bodyPr>
          <a:lstStyle/>
          <a:p>
            <a:r>
              <a:rPr lang="en-US"/>
              <a:t>Production firmware:</a:t>
            </a:r>
          </a:p>
        </p:txBody>
      </p:sp>
      <p:sp>
        <p:nvSpPr>
          <p:cNvPr id="8" name="TextBox 7">
            <a:extLst>
              <a:ext uri="{FF2B5EF4-FFF2-40B4-BE49-F238E27FC236}">
                <a16:creationId xmlns:a16="http://schemas.microsoft.com/office/drawing/2014/main" id="{C3DA2F20-9C22-6B81-D213-99FA8783DFF4}"/>
              </a:ext>
            </a:extLst>
          </p:cNvPr>
          <p:cNvSpPr txBox="1"/>
          <p:nvPr/>
        </p:nvSpPr>
        <p:spPr>
          <a:xfrm>
            <a:off x="7951678" y="1557196"/>
            <a:ext cx="1633781" cy="369332"/>
          </a:xfrm>
          <a:prstGeom prst="rect">
            <a:avLst/>
          </a:prstGeom>
          <a:noFill/>
        </p:spPr>
        <p:txBody>
          <a:bodyPr wrap="none" rtlCol="0">
            <a:spAutoFit/>
          </a:bodyPr>
          <a:lstStyle/>
          <a:p>
            <a:r>
              <a:rPr lang="en-US" dirty="0"/>
              <a:t>This firmware:</a:t>
            </a:r>
          </a:p>
        </p:txBody>
      </p:sp>
      <p:pic>
        <p:nvPicPr>
          <p:cNvPr id="5" name="Picture 4">
            <a:extLst>
              <a:ext uri="{FF2B5EF4-FFF2-40B4-BE49-F238E27FC236}">
                <a16:creationId xmlns:a16="http://schemas.microsoft.com/office/drawing/2014/main" id="{CBE17BA3-BDD9-4935-AFC1-0C875CCBA5E4}"/>
              </a:ext>
            </a:extLst>
          </p:cNvPr>
          <p:cNvPicPr>
            <a:picLocks noChangeAspect="1"/>
          </p:cNvPicPr>
          <p:nvPr/>
        </p:nvPicPr>
        <p:blipFill>
          <a:blip r:embed="rId3"/>
          <a:stretch>
            <a:fillRect/>
          </a:stretch>
        </p:blipFill>
        <p:spPr>
          <a:xfrm>
            <a:off x="983529" y="1958384"/>
            <a:ext cx="3913390" cy="3371850"/>
          </a:xfrm>
          <a:prstGeom prst="rect">
            <a:avLst/>
          </a:prstGeom>
        </p:spPr>
      </p:pic>
      <p:grpSp>
        <p:nvGrpSpPr>
          <p:cNvPr id="2" name="Group 1">
            <a:extLst>
              <a:ext uri="{FF2B5EF4-FFF2-40B4-BE49-F238E27FC236}">
                <a16:creationId xmlns:a16="http://schemas.microsoft.com/office/drawing/2014/main" id="{51B8F11D-AB18-9F14-1F5F-AC6F7275756E}"/>
              </a:ext>
            </a:extLst>
          </p:cNvPr>
          <p:cNvGrpSpPr/>
          <p:nvPr/>
        </p:nvGrpSpPr>
        <p:grpSpPr>
          <a:xfrm>
            <a:off x="6987394" y="1958384"/>
            <a:ext cx="3562350" cy="3371850"/>
            <a:chOff x="7295083" y="1941715"/>
            <a:chExt cx="3562350" cy="3371850"/>
          </a:xfrm>
        </p:grpSpPr>
        <p:pic>
          <p:nvPicPr>
            <p:cNvPr id="9" name="Picture 8">
              <a:extLst>
                <a:ext uri="{FF2B5EF4-FFF2-40B4-BE49-F238E27FC236}">
                  <a16:creationId xmlns:a16="http://schemas.microsoft.com/office/drawing/2014/main" id="{48924095-BD10-CAD5-076B-43230E0D27E7}"/>
                </a:ext>
              </a:extLst>
            </p:cNvPr>
            <p:cNvPicPr>
              <a:picLocks noChangeAspect="1"/>
            </p:cNvPicPr>
            <p:nvPr/>
          </p:nvPicPr>
          <p:blipFill>
            <a:blip r:embed="rId4"/>
            <a:stretch>
              <a:fillRect/>
            </a:stretch>
          </p:blipFill>
          <p:spPr>
            <a:xfrm>
              <a:off x="7295083" y="1941715"/>
              <a:ext cx="3562350" cy="3371850"/>
            </a:xfrm>
            <a:prstGeom prst="rect">
              <a:avLst/>
            </a:prstGeom>
          </p:spPr>
        </p:pic>
        <p:sp>
          <p:nvSpPr>
            <p:cNvPr id="13" name="TextBox 12">
              <a:extLst>
                <a:ext uri="{FF2B5EF4-FFF2-40B4-BE49-F238E27FC236}">
                  <a16:creationId xmlns:a16="http://schemas.microsoft.com/office/drawing/2014/main" id="{45A42DFB-6E89-FE35-08DF-CE4B10FFEAA5}"/>
                </a:ext>
              </a:extLst>
            </p:cNvPr>
            <p:cNvSpPr txBox="1"/>
            <p:nvPr/>
          </p:nvSpPr>
          <p:spPr>
            <a:xfrm>
              <a:off x="9950450" y="2776138"/>
              <a:ext cx="495649" cy="230832"/>
            </a:xfrm>
            <a:prstGeom prst="rect">
              <a:avLst/>
            </a:prstGeom>
            <a:noFill/>
          </p:spPr>
          <p:txBody>
            <a:bodyPr wrap="none" rtlCol="0">
              <a:spAutoFit/>
            </a:bodyPr>
            <a:lstStyle/>
            <a:p>
              <a:r>
                <a:rPr lang="en-US" sz="900" b="1" dirty="0">
                  <a:solidFill>
                    <a:srgbClr val="FF0000"/>
                  </a:solidFill>
                </a:rPr>
                <a:t>(+5%)</a:t>
              </a:r>
            </a:p>
          </p:txBody>
        </p:sp>
        <p:sp>
          <p:nvSpPr>
            <p:cNvPr id="14" name="TextBox 13">
              <a:extLst>
                <a:ext uri="{FF2B5EF4-FFF2-40B4-BE49-F238E27FC236}">
                  <a16:creationId xmlns:a16="http://schemas.microsoft.com/office/drawing/2014/main" id="{B9383ED5-D8E8-6002-377F-F4BF90A64400}"/>
                </a:ext>
              </a:extLst>
            </p:cNvPr>
            <p:cNvSpPr txBox="1"/>
            <p:nvPr/>
          </p:nvSpPr>
          <p:spPr>
            <a:xfrm>
              <a:off x="9367837" y="3004863"/>
              <a:ext cx="495649" cy="230832"/>
            </a:xfrm>
            <a:prstGeom prst="rect">
              <a:avLst/>
            </a:prstGeom>
            <a:noFill/>
          </p:spPr>
          <p:txBody>
            <a:bodyPr wrap="none" rtlCol="0">
              <a:spAutoFit/>
            </a:bodyPr>
            <a:lstStyle/>
            <a:p>
              <a:r>
                <a:rPr lang="en-US" sz="900">
                  <a:solidFill>
                    <a:srgbClr val="FF0000"/>
                  </a:solidFill>
                </a:rPr>
                <a:t>(+1%)</a:t>
              </a:r>
            </a:p>
          </p:txBody>
        </p:sp>
        <p:sp>
          <p:nvSpPr>
            <p:cNvPr id="15" name="TextBox 14">
              <a:extLst>
                <a:ext uri="{FF2B5EF4-FFF2-40B4-BE49-F238E27FC236}">
                  <a16:creationId xmlns:a16="http://schemas.microsoft.com/office/drawing/2014/main" id="{16094EDC-B6FC-9469-EAD8-4325DEF2756F}"/>
                </a:ext>
              </a:extLst>
            </p:cNvPr>
            <p:cNvSpPr txBox="1"/>
            <p:nvPr/>
          </p:nvSpPr>
          <p:spPr>
            <a:xfrm>
              <a:off x="10223364" y="3429000"/>
              <a:ext cx="495649" cy="230832"/>
            </a:xfrm>
            <a:prstGeom prst="rect">
              <a:avLst/>
            </a:prstGeom>
            <a:noFill/>
          </p:spPr>
          <p:txBody>
            <a:bodyPr wrap="none" rtlCol="0">
              <a:spAutoFit/>
            </a:bodyPr>
            <a:lstStyle/>
            <a:p>
              <a:r>
                <a:rPr lang="en-US" sz="900">
                  <a:solidFill>
                    <a:srgbClr val="FF0000"/>
                  </a:solidFill>
                </a:rPr>
                <a:t>(+1%)</a:t>
              </a:r>
            </a:p>
          </p:txBody>
        </p:sp>
        <p:sp>
          <p:nvSpPr>
            <p:cNvPr id="16" name="TextBox 15">
              <a:extLst>
                <a:ext uri="{FF2B5EF4-FFF2-40B4-BE49-F238E27FC236}">
                  <a16:creationId xmlns:a16="http://schemas.microsoft.com/office/drawing/2014/main" id="{B3F4B7F7-C7A7-FFC2-5604-78C25E5AB8B3}"/>
                </a:ext>
              </a:extLst>
            </p:cNvPr>
            <p:cNvSpPr txBox="1"/>
            <p:nvPr/>
          </p:nvSpPr>
          <p:spPr>
            <a:xfrm>
              <a:off x="8972255" y="3627640"/>
              <a:ext cx="559769" cy="230832"/>
            </a:xfrm>
            <a:prstGeom prst="rect">
              <a:avLst/>
            </a:prstGeom>
            <a:noFill/>
          </p:spPr>
          <p:txBody>
            <a:bodyPr wrap="none" rtlCol="0">
              <a:spAutoFit/>
            </a:bodyPr>
            <a:lstStyle/>
            <a:p>
              <a:r>
                <a:rPr lang="en-US" sz="900" b="1">
                  <a:solidFill>
                    <a:srgbClr val="FF0000"/>
                  </a:solidFill>
                </a:rPr>
                <a:t>(+26%)</a:t>
              </a:r>
            </a:p>
          </p:txBody>
        </p:sp>
        <p:sp>
          <p:nvSpPr>
            <p:cNvPr id="17" name="TextBox 16">
              <a:extLst>
                <a:ext uri="{FF2B5EF4-FFF2-40B4-BE49-F238E27FC236}">
                  <a16:creationId xmlns:a16="http://schemas.microsoft.com/office/drawing/2014/main" id="{1175C033-5698-3BF9-EA8A-82DC8F56C252}"/>
                </a:ext>
              </a:extLst>
            </p:cNvPr>
            <p:cNvSpPr txBox="1"/>
            <p:nvPr/>
          </p:nvSpPr>
          <p:spPr>
            <a:xfrm>
              <a:off x="8543970" y="4285217"/>
              <a:ext cx="495649" cy="230832"/>
            </a:xfrm>
            <a:prstGeom prst="rect">
              <a:avLst/>
            </a:prstGeom>
            <a:noFill/>
          </p:spPr>
          <p:txBody>
            <a:bodyPr wrap="none" rtlCol="0">
              <a:spAutoFit/>
            </a:bodyPr>
            <a:lstStyle/>
            <a:p>
              <a:r>
                <a:rPr lang="en-US" sz="900">
                  <a:solidFill>
                    <a:srgbClr val="FF0000"/>
                  </a:solidFill>
                </a:rPr>
                <a:t>(+1%)</a:t>
              </a:r>
            </a:p>
          </p:txBody>
        </p:sp>
        <p:sp>
          <p:nvSpPr>
            <p:cNvPr id="18" name="TextBox 17">
              <a:extLst>
                <a:ext uri="{FF2B5EF4-FFF2-40B4-BE49-F238E27FC236}">
                  <a16:creationId xmlns:a16="http://schemas.microsoft.com/office/drawing/2014/main" id="{5F8EB05A-64E7-3606-436F-8EAF52D2C757}"/>
                </a:ext>
              </a:extLst>
            </p:cNvPr>
            <p:cNvSpPr txBox="1"/>
            <p:nvPr/>
          </p:nvSpPr>
          <p:spPr>
            <a:xfrm>
              <a:off x="9280873" y="3212455"/>
              <a:ext cx="559769" cy="230832"/>
            </a:xfrm>
            <a:prstGeom prst="rect">
              <a:avLst/>
            </a:prstGeom>
            <a:noFill/>
          </p:spPr>
          <p:txBody>
            <a:bodyPr wrap="none" rtlCol="0">
              <a:spAutoFit/>
            </a:bodyPr>
            <a:lstStyle/>
            <a:p>
              <a:r>
                <a:rPr lang="en-US" sz="900" b="1">
                  <a:solidFill>
                    <a:srgbClr val="FF0000"/>
                  </a:solidFill>
                </a:rPr>
                <a:t>(+10%)</a:t>
              </a:r>
            </a:p>
          </p:txBody>
        </p:sp>
      </p:grpSp>
      <p:sp>
        <p:nvSpPr>
          <p:cNvPr id="6" name="TextBox 5">
            <a:extLst>
              <a:ext uri="{FF2B5EF4-FFF2-40B4-BE49-F238E27FC236}">
                <a16:creationId xmlns:a16="http://schemas.microsoft.com/office/drawing/2014/main" id="{488A853E-27B9-0182-B729-990B62759777}"/>
              </a:ext>
            </a:extLst>
          </p:cNvPr>
          <p:cNvSpPr txBox="1"/>
          <p:nvPr/>
        </p:nvSpPr>
        <p:spPr>
          <a:xfrm>
            <a:off x="1961666" y="5595866"/>
            <a:ext cx="9007722" cy="369332"/>
          </a:xfrm>
          <a:prstGeom prst="rect">
            <a:avLst/>
          </a:prstGeom>
          <a:noFill/>
        </p:spPr>
        <p:txBody>
          <a:bodyPr wrap="none" rtlCol="0">
            <a:spAutoFit/>
          </a:bodyPr>
          <a:lstStyle/>
          <a:p>
            <a:r>
              <a:rPr lang="en-US"/>
              <a:t>Includes the addition of the modified frame builder, the accumulator, and the histogram.</a:t>
            </a:r>
          </a:p>
        </p:txBody>
      </p:sp>
    </p:spTree>
    <p:extLst>
      <p:ext uri="{BB962C8B-B14F-4D97-AF65-F5344CB8AC3E}">
        <p14:creationId xmlns:p14="http://schemas.microsoft.com/office/powerpoint/2010/main" val="1120536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5D4D0-E7BC-414E-621D-4A9D2A08A6E0}"/>
              </a:ext>
            </a:extLst>
          </p:cNvPr>
          <p:cNvSpPr>
            <a:spLocks noGrp="1"/>
          </p:cNvSpPr>
          <p:nvPr>
            <p:ph idx="1"/>
          </p:nvPr>
        </p:nvSpPr>
        <p:spPr/>
        <p:txBody>
          <a:bodyPr/>
          <a:lstStyle/>
          <a:p>
            <a:pPr marL="457200" lvl="1" indent="0">
              <a:buNone/>
            </a:pPr>
            <a:endParaRPr lang="en-US" dirty="0"/>
          </a:p>
          <a:p>
            <a:pPr marL="0" lvl="1" indent="0">
              <a:spcBef>
                <a:spcPts val="1000"/>
              </a:spcBef>
              <a:buNone/>
            </a:pPr>
            <a:r>
              <a:rPr lang="en-US" sz="2800" dirty="0"/>
              <a:t>1. Histogram study with a sine waveform instead of a ramp</a:t>
            </a:r>
          </a:p>
          <a:p>
            <a:pPr marL="0" lvl="1" indent="0">
              <a:spcBef>
                <a:spcPts val="1000"/>
              </a:spcBef>
              <a:buNone/>
            </a:pPr>
            <a:r>
              <a:rPr lang="en-US" sz="2800" dirty="0"/>
              <a:t>	</a:t>
            </a:r>
          </a:p>
          <a:p>
            <a:pPr marL="0" indent="0"/>
            <a:r>
              <a:rPr lang="en-US" dirty="0"/>
              <a:t>2. ENOB study</a:t>
            </a:r>
          </a:p>
          <a:p>
            <a:pPr marL="0" indent="0"/>
            <a:endParaRPr lang="en-US" dirty="0"/>
          </a:p>
          <a:p>
            <a:pPr marL="0" indent="0"/>
            <a:r>
              <a:rPr lang="en-US" dirty="0"/>
              <a:t>3. Develop analysis scripts for ADC static performance metrics </a:t>
            </a:r>
          </a:p>
          <a:p>
            <a:pPr marL="457200" lvl="1" indent="0">
              <a:buNone/>
            </a:pPr>
            <a:r>
              <a:rPr lang="en-US" dirty="0"/>
              <a:t>DC-offset, input range, gain, DNL/INL, overflow protection, and etc. </a:t>
            </a:r>
          </a:p>
          <a:p>
            <a:pPr marL="0" indent="0"/>
            <a:endParaRPr lang="en-US" dirty="0"/>
          </a:p>
          <a:p>
            <a:pPr marL="0" indent="0"/>
            <a:r>
              <a:rPr lang="en-US" dirty="0"/>
              <a:t>4. Organize a QC procedure – scripts, database, etc.</a:t>
            </a:r>
          </a:p>
        </p:txBody>
      </p:sp>
      <p:sp>
        <p:nvSpPr>
          <p:cNvPr id="3" name="Slide Number Placeholder 2">
            <a:extLst>
              <a:ext uri="{FF2B5EF4-FFF2-40B4-BE49-F238E27FC236}">
                <a16:creationId xmlns:a16="http://schemas.microsoft.com/office/drawing/2014/main" id="{C83D518E-F944-3031-431B-8F238C12D801}"/>
              </a:ext>
            </a:extLst>
          </p:cNvPr>
          <p:cNvSpPr>
            <a:spLocks noGrp="1"/>
          </p:cNvSpPr>
          <p:nvPr>
            <p:ph type="sldNum" sz="quarter" idx="4"/>
          </p:nvPr>
        </p:nvSpPr>
        <p:spPr/>
        <p:txBody>
          <a:bodyPr/>
          <a:lstStyle/>
          <a:p>
            <a:fld id="{933A556B-7C63-244D-9B7C-B0EA8042B330}" type="slidenum">
              <a:rPr lang="en-US" smtClean="0"/>
              <a:pPr/>
              <a:t>23</a:t>
            </a:fld>
            <a:endParaRPr lang="en-US" sz="1000"/>
          </a:p>
        </p:txBody>
      </p:sp>
      <p:sp>
        <p:nvSpPr>
          <p:cNvPr id="4" name="Title 3">
            <a:extLst>
              <a:ext uri="{FF2B5EF4-FFF2-40B4-BE49-F238E27FC236}">
                <a16:creationId xmlns:a16="http://schemas.microsoft.com/office/drawing/2014/main" id="{AADA9D27-2E68-6E69-AAEC-E840B6722DE5}"/>
              </a:ext>
            </a:extLst>
          </p:cNvPr>
          <p:cNvSpPr>
            <a:spLocks noGrp="1"/>
          </p:cNvSpPr>
          <p:nvPr>
            <p:ph type="title"/>
          </p:nvPr>
        </p:nvSpPr>
        <p:spPr/>
        <p:txBody>
          <a:bodyPr/>
          <a:lstStyle/>
          <a:p>
            <a:r>
              <a:rPr lang="en-US"/>
              <a:t>To-do list</a:t>
            </a:r>
          </a:p>
        </p:txBody>
      </p:sp>
    </p:spTree>
    <p:extLst>
      <p:ext uri="{BB962C8B-B14F-4D97-AF65-F5344CB8AC3E}">
        <p14:creationId xmlns:p14="http://schemas.microsoft.com/office/powerpoint/2010/main" val="4096392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58117D-080A-03CB-1846-F5CBA28E5769}"/>
              </a:ext>
            </a:extLst>
          </p:cNvPr>
          <p:cNvSpPr>
            <a:spLocks noGrp="1"/>
          </p:cNvSpPr>
          <p:nvPr>
            <p:ph idx="1"/>
          </p:nvPr>
        </p:nvSpPr>
        <p:spPr/>
        <p:txBody>
          <a:bodyPr/>
          <a:lstStyle/>
          <a:p>
            <a:pPr marL="457200" indent="-457200">
              <a:buFont typeface="Arial" panose="020B0604020202020204" pitchFamily="34" charset="0"/>
              <a:buChar char="•"/>
            </a:pPr>
            <a:r>
              <a:rPr lang="en-US" dirty="0"/>
              <a:t>Histogram development &amp; study with a slow ramp signal is done </a:t>
            </a:r>
          </a:p>
          <a:p>
            <a:pPr marL="457200" indent="-457200">
              <a:buFont typeface="Arial" panose="020B0604020202020204" pitchFamily="34" charset="0"/>
              <a:buChar char="•"/>
            </a:pPr>
            <a:r>
              <a:rPr lang="en-US" dirty="0"/>
              <a:t>DAT board has been deemed capable for </a:t>
            </a:r>
            <a:r>
              <a:rPr lang="en-US" dirty="0" err="1"/>
              <a:t>ColdADC</a:t>
            </a:r>
            <a:r>
              <a:rPr lang="en-US" dirty="0"/>
              <a:t> QC</a:t>
            </a:r>
          </a:p>
          <a:p>
            <a:pPr marL="914400" lvl="1" indent="-457200"/>
            <a:r>
              <a:rPr lang="en-US" dirty="0"/>
              <a:t>All necessary QC items have been verified</a:t>
            </a:r>
          </a:p>
          <a:p>
            <a:pPr marL="914400" lvl="1" indent="-457200"/>
            <a:r>
              <a:rPr lang="en-US" dirty="0"/>
              <a:t>New DAT revision will inject test pulse to each channel independently</a:t>
            </a:r>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815AB235-3B91-C14C-5835-907372A7DEE8}"/>
              </a:ext>
            </a:extLst>
          </p:cNvPr>
          <p:cNvSpPr>
            <a:spLocks noGrp="1"/>
          </p:cNvSpPr>
          <p:nvPr>
            <p:ph type="sldNum" sz="quarter" idx="4"/>
          </p:nvPr>
        </p:nvSpPr>
        <p:spPr/>
        <p:txBody>
          <a:bodyPr/>
          <a:lstStyle/>
          <a:p>
            <a:fld id="{933A556B-7C63-244D-9B7C-B0EA8042B330}" type="slidenum">
              <a:rPr lang="en-US" smtClean="0"/>
              <a:pPr/>
              <a:t>24</a:t>
            </a:fld>
            <a:endParaRPr lang="en-US" sz="1000"/>
          </a:p>
        </p:txBody>
      </p:sp>
      <p:sp>
        <p:nvSpPr>
          <p:cNvPr id="4" name="Title 3">
            <a:extLst>
              <a:ext uri="{FF2B5EF4-FFF2-40B4-BE49-F238E27FC236}">
                <a16:creationId xmlns:a16="http://schemas.microsoft.com/office/drawing/2014/main" id="{9D00806B-ADA5-8E25-E03E-1AAC5CBDBD42}"/>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793133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440616-AE5C-3AB0-180C-14ADAC08D30B}"/>
              </a:ext>
            </a:extLst>
          </p:cNvPr>
          <p:cNvSpPr>
            <a:spLocks noGrp="1"/>
          </p:cNvSpPr>
          <p:nvPr>
            <p:ph type="sldNum" sz="quarter" idx="4"/>
          </p:nvPr>
        </p:nvSpPr>
        <p:spPr/>
        <p:txBody>
          <a:bodyPr/>
          <a:lstStyle/>
          <a:p>
            <a:fld id="{933A556B-7C63-244D-9B7C-B0EA8042B330}" type="slidenum">
              <a:rPr lang="en-US" smtClean="0"/>
              <a:pPr/>
              <a:t>25</a:t>
            </a:fld>
            <a:endParaRPr lang="en-US" sz="1000"/>
          </a:p>
        </p:txBody>
      </p:sp>
    </p:spTree>
    <p:extLst>
      <p:ext uri="{BB962C8B-B14F-4D97-AF65-F5344CB8AC3E}">
        <p14:creationId xmlns:p14="http://schemas.microsoft.com/office/powerpoint/2010/main" val="2753585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25080-6EC1-3299-457F-DEFC16564C97}"/>
              </a:ext>
            </a:extLst>
          </p:cNvPr>
          <p:cNvSpPr>
            <a:spLocks noGrp="1"/>
          </p:cNvSpPr>
          <p:nvPr>
            <p:ph type="sldNum" sz="quarter" idx="4"/>
          </p:nvPr>
        </p:nvSpPr>
        <p:spPr/>
        <p:txBody>
          <a:bodyPr/>
          <a:lstStyle/>
          <a:p>
            <a:fld id="{933A556B-7C63-244D-9B7C-B0EA8042B330}" type="slidenum">
              <a:rPr lang="en-US" smtClean="0"/>
              <a:pPr/>
              <a:t>26</a:t>
            </a:fld>
            <a:endParaRPr lang="en-US" sz="1000"/>
          </a:p>
        </p:txBody>
      </p:sp>
    </p:spTree>
    <p:extLst>
      <p:ext uri="{BB962C8B-B14F-4D97-AF65-F5344CB8AC3E}">
        <p14:creationId xmlns:p14="http://schemas.microsoft.com/office/powerpoint/2010/main" val="59917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DCAC6-081C-94A4-BA6C-C0CD6C2F8768}"/>
              </a:ext>
            </a:extLst>
          </p:cNvPr>
          <p:cNvSpPr>
            <a:spLocks noGrp="1"/>
          </p:cNvSpPr>
          <p:nvPr>
            <p:ph idx="1"/>
          </p:nvPr>
        </p:nvSpPr>
        <p:spPr/>
        <p:txBody>
          <a:bodyPr>
            <a:normAutofit/>
          </a:bodyPr>
          <a:lstStyle/>
          <a:p>
            <a:r>
              <a:rPr lang="en-US" sz="2400"/>
              <a:t>To speed up readout of histogram data, I implemented a AXI BRAM controller in the firmware’s block design that accesses one side of the histogram dual-port block memory</a:t>
            </a:r>
          </a:p>
        </p:txBody>
      </p:sp>
      <p:sp>
        <p:nvSpPr>
          <p:cNvPr id="3" name="Slide Number Placeholder 2">
            <a:extLst>
              <a:ext uri="{FF2B5EF4-FFF2-40B4-BE49-F238E27FC236}">
                <a16:creationId xmlns:a16="http://schemas.microsoft.com/office/drawing/2014/main" id="{73A00205-E3ED-5285-75E2-792FBB83FBF1}"/>
              </a:ext>
            </a:extLst>
          </p:cNvPr>
          <p:cNvSpPr>
            <a:spLocks noGrp="1"/>
          </p:cNvSpPr>
          <p:nvPr>
            <p:ph type="sldNum" sz="quarter" idx="4"/>
          </p:nvPr>
        </p:nvSpPr>
        <p:spPr/>
        <p:txBody>
          <a:bodyPr/>
          <a:lstStyle/>
          <a:p>
            <a:fld id="{933A556B-7C63-244D-9B7C-B0EA8042B330}" type="slidenum">
              <a:rPr lang="en-US" smtClean="0"/>
              <a:pPr/>
              <a:t>27</a:t>
            </a:fld>
            <a:endParaRPr lang="en-US" sz="1000"/>
          </a:p>
        </p:txBody>
      </p:sp>
      <p:sp>
        <p:nvSpPr>
          <p:cNvPr id="4" name="Title 3">
            <a:extLst>
              <a:ext uri="{FF2B5EF4-FFF2-40B4-BE49-F238E27FC236}">
                <a16:creationId xmlns:a16="http://schemas.microsoft.com/office/drawing/2014/main" id="{7BE87424-427E-03BB-729D-460A9C427113}"/>
              </a:ext>
            </a:extLst>
          </p:cNvPr>
          <p:cNvSpPr>
            <a:spLocks noGrp="1"/>
          </p:cNvSpPr>
          <p:nvPr>
            <p:ph type="title"/>
          </p:nvPr>
        </p:nvSpPr>
        <p:spPr/>
        <p:txBody>
          <a:bodyPr/>
          <a:lstStyle/>
          <a:p>
            <a:r>
              <a:rPr lang="en-US"/>
              <a:t>AXI memory mapping</a:t>
            </a:r>
          </a:p>
        </p:txBody>
      </p:sp>
      <p:sp>
        <p:nvSpPr>
          <p:cNvPr id="7" name="Rectangle 6">
            <a:extLst>
              <a:ext uri="{FF2B5EF4-FFF2-40B4-BE49-F238E27FC236}">
                <a16:creationId xmlns:a16="http://schemas.microsoft.com/office/drawing/2014/main" id="{EEC2762F-A564-8D91-3ACB-C8C6B96543B6}"/>
              </a:ext>
            </a:extLst>
          </p:cNvPr>
          <p:cNvSpPr/>
          <p:nvPr/>
        </p:nvSpPr>
        <p:spPr>
          <a:xfrm>
            <a:off x="4900662" y="2347449"/>
            <a:ext cx="1463040" cy="146304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Histogram BRAM</a:t>
            </a:r>
          </a:p>
        </p:txBody>
      </p:sp>
      <p:sp>
        <p:nvSpPr>
          <p:cNvPr id="8" name="Rectangle 7">
            <a:extLst>
              <a:ext uri="{FF2B5EF4-FFF2-40B4-BE49-F238E27FC236}">
                <a16:creationId xmlns:a16="http://schemas.microsoft.com/office/drawing/2014/main" id="{FAC32182-34AE-5C51-E831-76BF73DAA710}"/>
              </a:ext>
            </a:extLst>
          </p:cNvPr>
          <p:cNvSpPr/>
          <p:nvPr/>
        </p:nvSpPr>
        <p:spPr>
          <a:xfrm>
            <a:off x="1553878" y="2612144"/>
            <a:ext cx="2045970" cy="93365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28" name="Picture 4" descr="Histogram">
            <a:extLst>
              <a:ext uri="{FF2B5EF4-FFF2-40B4-BE49-F238E27FC236}">
                <a16:creationId xmlns:a16="http://schemas.microsoft.com/office/drawing/2014/main" id="{DB210A94-E96B-19FC-5FBE-7C64AF45F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485" y="2758094"/>
            <a:ext cx="1560755" cy="841652"/>
          </a:xfrm>
          <a:prstGeom prst="rect">
            <a:avLst/>
          </a:prstGeom>
          <a:noFill/>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E8CADB98-C963-8E9E-0751-43EBF36B8C57}"/>
              </a:ext>
            </a:extLst>
          </p:cNvPr>
          <p:cNvSpPr/>
          <p:nvPr/>
        </p:nvSpPr>
        <p:spPr>
          <a:xfrm>
            <a:off x="3599849" y="2857588"/>
            <a:ext cx="1300814" cy="442762"/>
          </a:xfrm>
          <a:prstGeom prst="lef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Direct R/W</a:t>
            </a:r>
          </a:p>
        </p:txBody>
      </p:sp>
      <p:sp>
        <p:nvSpPr>
          <p:cNvPr id="10" name="Arrow: Left-Right 9">
            <a:extLst>
              <a:ext uri="{FF2B5EF4-FFF2-40B4-BE49-F238E27FC236}">
                <a16:creationId xmlns:a16="http://schemas.microsoft.com/office/drawing/2014/main" id="{CA295910-4894-0AE6-DBDD-5715DF7FBAC7}"/>
              </a:ext>
            </a:extLst>
          </p:cNvPr>
          <p:cNvSpPr/>
          <p:nvPr/>
        </p:nvSpPr>
        <p:spPr>
          <a:xfrm>
            <a:off x="6363702" y="2651202"/>
            <a:ext cx="1673392" cy="855533"/>
          </a:xfrm>
          <a:prstGeom prst="lef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AXI BRAM controller RO</a:t>
            </a:r>
          </a:p>
        </p:txBody>
      </p:sp>
      <p:sp>
        <p:nvSpPr>
          <p:cNvPr id="11" name="Arrow: Left-Right 10">
            <a:extLst>
              <a:ext uri="{FF2B5EF4-FFF2-40B4-BE49-F238E27FC236}">
                <a16:creationId xmlns:a16="http://schemas.microsoft.com/office/drawing/2014/main" id="{9F9EF8D4-5A7A-DE00-796B-C912FCC9B789}"/>
              </a:ext>
            </a:extLst>
          </p:cNvPr>
          <p:cNvSpPr/>
          <p:nvPr/>
        </p:nvSpPr>
        <p:spPr>
          <a:xfrm>
            <a:off x="8037094" y="2651202"/>
            <a:ext cx="1673392" cy="855533"/>
          </a:xfrm>
          <a:prstGeom prst="leftRightArrow">
            <a:avLst/>
          </a:prstGeom>
          <a:solidFill>
            <a:srgbClr val="5798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AXI bus</a:t>
            </a:r>
          </a:p>
        </p:txBody>
      </p:sp>
      <p:sp>
        <p:nvSpPr>
          <p:cNvPr id="12" name="Rectangle 11">
            <a:extLst>
              <a:ext uri="{FF2B5EF4-FFF2-40B4-BE49-F238E27FC236}">
                <a16:creationId xmlns:a16="http://schemas.microsoft.com/office/drawing/2014/main" id="{60934F08-DF9C-FBD8-B519-7DD5834236BC}"/>
              </a:ext>
            </a:extLst>
          </p:cNvPr>
          <p:cNvSpPr/>
          <p:nvPr/>
        </p:nvSpPr>
        <p:spPr>
          <a:xfrm>
            <a:off x="9710486" y="2347449"/>
            <a:ext cx="1463040" cy="146304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Linux</a:t>
            </a:r>
          </a:p>
        </p:txBody>
      </p:sp>
      <p:sp>
        <p:nvSpPr>
          <p:cNvPr id="14" name="TextBox 13">
            <a:extLst>
              <a:ext uri="{FF2B5EF4-FFF2-40B4-BE49-F238E27FC236}">
                <a16:creationId xmlns:a16="http://schemas.microsoft.com/office/drawing/2014/main" id="{FFDD1E27-D0F2-481E-1F0D-5BD95F6F422C}"/>
              </a:ext>
            </a:extLst>
          </p:cNvPr>
          <p:cNvSpPr txBox="1"/>
          <p:nvPr/>
        </p:nvSpPr>
        <p:spPr>
          <a:xfrm>
            <a:off x="1926457" y="2931018"/>
            <a:ext cx="1300814" cy="369332"/>
          </a:xfrm>
          <a:prstGeom prst="rect">
            <a:avLst/>
          </a:prstGeom>
          <a:noFill/>
        </p:spPr>
        <p:txBody>
          <a:bodyPr wrap="square">
            <a:spAutoFit/>
          </a:bodyPr>
          <a:lstStyle/>
          <a:p>
            <a:pPr algn="ctr"/>
            <a:r>
              <a:rPr lang="en-US">
                <a:solidFill>
                  <a:schemeClr val="tx1"/>
                </a:solidFill>
              </a:rPr>
              <a:t>Histogram</a:t>
            </a:r>
            <a:endParaRPr lang="en-US"/>
          </a:p>
        </p:txBody>
      </p:sp>
      <p:sp>
        <p:nvSpPr>
          <p:cNvPr id="16" name="TextBox 15">
            <a:extLst>
              <a:ext uri="{FF2B5EF4-FFF2-40B4-BE49-F238E27FC236}">
                <a16:creationId xmlns:a16="http://schemas.microsoft.com/office/drawing/2014/main" id="{1F5346B7-D4E5-3B22-91A0-CAC2BB078DC1}"/>
              </a:ext>
            </a:extLst>
          </p:cNvPr>
          <p:cNvSpPr txBox="1"/>
          <p:nvPr/>
        </p:nvSpPr>
        <p:spPr>
          <a:xfrm>
            <a:off x="4250256" y="2389592"/>
            <a:ext cx="656924" cy="261610"/>
          </a:xfrm>
          <a:prstGeom prst="rect">
            <a:avLst/>
          </a:prstGeom>
          <a:noFill/>
        </p:spPr>
        <p:txBody>
          <a:bodyPr wrap="square">
            <a:spAutoFit/>
          </a:bodyPr>
          <a:lstStyle/>
          <a:p>
            <a:pPr algn="ctr"/>
            <a:r>
              <a:rPr lang="en-US" sz="1100">
                <a:solidFill>
                  <a:schemeClr val="tx2"/>
                </a:solidFill>
              </a:rPr>
              <a:t>Port A</a:t>
            </a:r>
          </a:p>
        </p:txBody>
      </p:sp>
      <p:sp>
        <p:nvSpPr>
          <p:cNvPr id="17" name="TextBox 16">
            <a:extLst>
              <a:ext uri="{FF2B5EF4-FFF2-40B4-BE49-F238E27FC236}">
                <a16:creationId xmlns:a16="http://schemas.microsoft.com/office/drawing/2014/main" id="{2C0B03CF-F786-2FFA-C5BD-A488A8B4BD9A}"/>
              </a:ext>
            </a:extLst>
          </p:cNvPr>
          <p:cNvSpPr txBox="1"/>
          <p:nvPr/>
        </p:nvSpPr>
        <p:spPr>
          <a:xfrm>
            <a:off x="6316678" y="2389592"/>
            <a:ext cx="656924" cy="261610"/>
          </a:xfrm>
          <a:prstGeom prst="rect">
            <a:avLst/>
          </a:prstGeom>
          <a:noFill/>
        </p:spPr>
        <p:txBody>
          <a:bodyPr wrap="square">
            <a:spAutoFit/>
          </a:bodyPr>
          <a:lstStyle/>
          <a:p>
            <a:pPr algn="ctr"/>
            <a:r>
              <a:rPr lang="en-US" sz="1100">
                <a:solidFill>
                  <a:schemeClr val="tx2"/>
                </a:solidFill>
              </a:rPr>
              <a:t>Port B</a:t>
            </a:r>
          </a:p>
        </p:txBody>
      </p:sp>
      <p:pic>
        <p:nvPicPr>
          <p:cNvPr id="19" name="Picture 18">
            <a:extLst>
              <a:ext uri="{FF2B5EF4-FFF2-40B4-BE49-F238E27FC236}">
                <a16:creationId xmlns:a16="http://schemas.microsoft.com/office/drawing/2014/main" id="{C1123847-7DF0-0C14-0BAB-7B10786F4EF1}"/>
              </a:ext>
            </a:extLst>
          </p:cNvPr>
          <p:cNvPicPr>
            <a:picLocks noChangeAspect="1"/>
          </p:cNvPicPr>
          <p:nvPr/>
        </p:nvPicPr>
        <p:blipFill rotWithShape="1">
          <a:blip r:embed="rId4"/>
          <a:srcRect b="17364"/>
          <a:stretch/>
        </p:blipFill>
        <p:spPr>
          <a:xfrm>
            <a:off x="4009523" y="4072099"/>
            <a:ext cx="6432483" cy="1761697"/>
          </a:xfrm>
          <a:prstGeom prst="rect">
            <a:avLst/>
          </a:prstGeom>
        </p:spPr>
      </p:pic>
      <p:pic>
        <p:nvPicPr>
          <p:cNvPr id="21" name="Picture 20">
            <a:extLst>
              <a:ext uri="{FF2B5EF4-FFF2-40B4-BE49-F238E27FC236}">
                <a16:creationId xmlns:a16="http://schemas.microsoft.com/office/drawing/2014/main" id="{82996691-4561-5197-BA02-D1A545E51325}"/>
              </a:ext>
            </a:extLst>
          </p:cNvPr>
          <p:cNvPicPr>
            <a:picLocks noChangeAspect="1"/>
          </p:cNvPicPr>
          <p:nvPr/>
        </p:nvPicPr>
        <p:blipFill rotWithShape="1">
          <a:blip r:embed="rId5"/>
          <a:srcRect t="1" b="22239"/>
          <a:stretch/>
        </p:blipFill>
        <p:spPr>
          <a:xfrm>
            <a:off x="6231885" y="5767192"/>
            <a:ext cx="1433361" cy="365125"/>
          </a:xfrm>
          <a:prstGeom prst="rect">
            <a:avLst/>
          </a:prstGeom>
        </p:spPr>
      </p:pic>
      <p:cxnSp>
        <p:nvCxnSpPr>
          <p:cNvPr id="23" name="Connector: Elbow 22">
            <a:extLst>
              <a:ext uri="{FF2B5EF4-FFF2-40B4-BE49-F238E27FC236}">
                <a16:creationId xmlns:a16="http://schemas.microsoft.com/office/drawing/2014/main" id="{E43ECB9F-9FC7-F456-6A43-0C28852E32FB}"/>
              </a:ext>
            </a:extLst>
          </p:cNvPr>
          <p:cNvCxnSpPr>
            <a:cxnSpLocks/>
          </p:cNvCxnSpPr>
          <p:nvPr/>
        </p:nvCxnSpPr>
        <p:spPr>
          <a:xfrm rot="5400000">
            <a:off x="7625822" y="5873222"/>
            <a:ext cx="174097" cy="95249"/>
          </a:xfrm>
          <a:prstGeom prst="bentConnector3">
            <a:avLst>
              <a:gd name="adj1" fmla="val 99240"/>
            </a:avLst>
          </a:prstGeom>
          <a:ln w="19050">
            <a:solidFill>
              <a:srgbClr val="03222F"/>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2081B-A8DC-F2A6-CE23-A2CB7FCD024C}"/>
              </a:ext>
            </a:extLst>
          </p:cNvPr>
          <p:cNvSpPr txBox="1"/>
          <p:nvPr/>
        </p:nvSpPr>
        <p:spPr>
          <a:xfrm>
            <a:off x="7665246" y="4450839"/>
            <a:ext cx="991201" cy="261610"/>
          </a:xfrm>
          <a:prstGeom prst="rect">
            <a:avLst/>
          </a:prstGeom>
          <a:noFill/>
        </p:spPr>
        <p:txBody>
          <a:bodyPr wrap="square">
            <a:spAutoFit/>
          </a:bodyPr>
          <a:lstStyle/>
          <a:p>
            <a:pPr algn="ctr"/>
            <a:r>
              <a:rPr lang="en-US" sz="1100">
                <a:solidFill>
                  <a:schemeClr val="tx2"/>
                </a:solidFill>
              </a:rPr>
              <a:t>“Port B”</a:t>
            </a:r>
          </a:p>
        </p:txBody>
      </p:sp>
      <p:cxnSp>
        <p:nvCxnSpPr>
          <p:cNvPr id="6" name="Straight Arrow Connector 5">
            <a:extLst>
              <a:ext uri="{FF2B5EF4-FFF2-40B4-BE49-F238E27FC236}">
                <a16:creationId xmlns:a16="http://schemas.microsoft.com/office/drawing/2014/main" id="{3280A08F-7A74-D66A-C106-9ABB437193C7}"/>
              </a:ext>
            </a:extLst>
          </p:cNvPr>
          <p:cNvCxnSpPr>
            <a:cxnSpLocks/>
          </p:cNvCxnSpPr>
          <p:nvPr/>
        </p:nvCxnSpPr>
        <p:spPr>
          <a:xfrm>
            <a:off x="1553878" y="2244306"/>
            <a:ext cx="9634136" cy="0"/>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9D01BD-0B93-6DFE-4C0F-1874900C1FBB}"/>
              </a:ext>
            </a:extLst>
          </p:cNvPr>
          <p:cNvSpPr txBox="1"/>
          <p:nvPr/>
        </p:nvSpPr>
        <p:spPr>
          <a:xfrm>
            <a:off x="5764018" y="1967307"/>
            <a:ext cx="1199367" cy="276999"/>
          </a:xfrm>
          <a:prstGeom prst="rect">
            <a:avLst/>
          </a:prstGeom>
          <a:noFill/>
        </p:spPr>
        <p:txBody>
          <a:bodyPr wrap="none" rtlCol="0">
            <a:spAutoFit/>
          </a:bodyPr>
          <a:lstStyle/>
          <a:p>
            <a:r>
              <a:rPr lang="en-US" sz="1200"/>
              <a:t>histogram data</a:t>
            </a:r>
          </a:p>
        </p:txBody>
      </p:sp>
      <p:sp>
        <p:nvSpPr>
          <p:cNvPr id="5" name="TextBox 4">
            <a:extLst>
              <a:ext uri="{FF2B5EF4-FFF2-40B4-BE49-F238E27FC236}">
                <a16:creationId xmlns:a16="http://schemas.microsoft.com/office/drawing/2014/main" id="{8A4CC170-7050-79B9-D4AD-C6F0A1A5C2A8}"/>
              </a:ext>
            </a:extLst>
          </p:cNvPr>
          <p:cNvSpPr txBox="1"/>
          <p:nvPr/>
        </p:nvSpPr>
        <p:spPr>
          <a:xfrm>
            <a:off x="509382" y="4132877"/>
            <a:ext cx="3562260" cy="369332"/>
          </a:xfrm>
          <a:prstGeom prst="rect">
            <a:avLst/>
          </a:prstGeom>
          <a:noFill/>
        </p:spPr>
        <p:txBody>
          <a:bodyPr wrap="square" rtlCol="0">
            <a:spAutoFit/>
          </a:bodyPr>
          <a:lstStyle/>
          <a:p>
            <a:r>
              <a:rPr lang="en-US" dirty="0"/>
              <a:t>2^14 x 16 bits = 32 KB BRAM</a:t>
            </a:r>
          </a:p>
        </p:txBody>
      </p:sp>
    </p:spTree>
    <p:extLst>
      <p:ext uri="{BB962C8B-B14F-4D97-AF65-F5344CB8AC3E}">
        <p14:creationId xmlns:p14="http://schemas.microsoft.com/office/powerpoint/2010/main" val="426576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BFA2C-67DB-3F2B-588B-2E7A725A404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3640884D-C4DA-1786-D341-5ABACB174F1B}"/>
              </a:ext>
            </a:extLst>
          </p:cNvPr>
          <p:cNvSpPr>
            <a:spLocks noGrp="1"/>
          </p:cNvSpPr>
          <p:nvPr>
            <p:ph type="sldNum" sz="quarter" idx="4"/>
          </p:nvPr>
        </p:nvSpPr>
        <p:spPr/>
        <p:txBody>
          <a:bodyPr/>
          <a:lstStyle/>
          <a:p>
            <a:fld id="{933A556B-7C63-244D-9B7C-B0EA8042B330}" type="slidenum">
              <a:rPr lang="en-US" smtClean="0"/>
              <a:pPr/>
              <a:t>28</a:t>
            </a:fld>
            <a:endParaRPr lang="en-US" sz="1000"/>
          </a:p>
        </p:txBody>
      </p:sp>
      <p:sp>
        <p:nvSpPr>
          <p:cNvPr id="4" name="Title 3">
            <a:extLst>
              <a:ext uri="{FF2B5EF4-FFF2-40B4-BE49-F238E27FC236}">
                <a16:creationId xmlns:a16="http://schemas.microsoft.com/office/drawing/2014/main" id="{059D9D94-AB10-397F-163A-45367B7726B3}"/>
              </a:ext>
            </a:extLst>
          </p:cNvPr>
          <p:cNvSpPr>
            <a:spLocks noGrp="1"/>
          </p:cNvSpPr>
          <p:nvPr>
            <p:ph type="title"/>
          </p:nvPr>
        </p:nvSpPr>
        <p:spPr/>
        <p:txBody>
          <a:bodyPr/>
          <a:lstStyle/>
          <a:p>
            <a:r>
              <a:rPr lang="en-US"/>
              <a:t>AXI memory mapping</a:t>
            </a:r>
          </a:p>
        </p:txBody>
      </p:sp>
      <p:pic>
        <p:nvPicPr>
          <p:cNvPr id="6" name="Picture 5">
            <a:extLst>
              <a:ext uri="{FF2B5EF4-FFF2-40B4-BE49-F238E27FC236}">
                <a16:creationId xmlns:a16="http://schemas.microsoft.com/office/drawing/2014/main" id="{B94D6FA4-1ED5-CCAC-9BFE-D4AEB4C1C67E}"/>
              </a:ext>
            </a:extLst>
          </p:cNvPr>
          <p:cNvPicPr>
            <a:picLocks noChangeAspect="1"/>
          </p:cNvPicPr>
          <p:nvPr/>
        </p:nvPicPr>
        <p:blipFill>
          <a:blip r:embed="rId3"/>
          <a:stretch>
            <a:fillRect/>
          </a:stretch>
        </p:blipFill>
        <p:spPr>
          <a:xfrm>
            <a:off x="2190750" y="1764619"/>
            <a:ext cx="7277100" cy="3562350"/>
          </a:xfrm>
          <a:prstGeom prst="rect">
            <a:avLst/>
          </a:prstGeom>
        </p:spPr>
      </p:pic>
      <p:sp>
        <p:nvSpPr>
          <p:cNvPr id="7" name="Rectangle 6">
            <a:extLst>
              <a:ext uri="{FF2B5EF4-FFF2-40B4-BE49-F238E27FC236}">
                <a16:creationId xmlns:a16="http://schemas.microsoft.com/office/drawing/2014/main" id="{99BE0A5C-82C7-9CCE-A58E-51B57F89420C}"/>
              </a:ext>
            </a:extLst>
          </p:cNvPr>
          <p:cNvSpPr/>
          <p:nvPr/>
        </p:nvSpPr>
        <p:spPr>
          <a:xfrm>
            <a:off x="2628900" y="3962400"/>
            <a:ext cx="6600825" cy="4572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28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AF05C-D847-AFD0-F129-1BE120220577}"/>
              </a:ext>
            </a:extLst>
          </p:cNvPr>
          <p:cNvSpPr>
            <a:spLocks noGrp="1"/>
          </p:cNvSpPr>
          <p:nvPr>
            <p:ph type="sldNum" sz="quarter" idx="4"/>
          </p:nvPr>
        </p:nvSpPr>
        <p:spPr/>
        <p:txBody>
          <a:bodyPr/>
          <a:lstStyle/>
          <a:p>
            <a:fld id="{933A556B-7C63-244D-9B7C-B0EA8042B330}" type="slidenum">
              <a:rPr lang="en-US" smtClean="0"/>
              <a:pPr/>
              <a:t>29</a:t>
            </a:fld>
            <a:endParaRPr lang="en-US" sz="1000"/>
          </a:p>
        </p:txBody>
      </p:sp>
      <p:sp>
        <p:nvSpPr>
          <p:cNvPr id="4" name="Title 3">
            <a:extLst>
              <a:ext uri="{FF2B5EF4-FFF2-40B4-BE49-F238E27FC236}">
                <a16:creationId xmlns:a16="http://schemas.microsoft.com/office/drawing/2014/main" id="{1132DDEA-207C-07F2-87DB-7AF782BEBCA0}"/>
              </a:ext>
            </a:extLst>
          </p:cNvPr>
          <p:cNvSpPr>
            <a:spLocks noGrp="1"/>
          </p:cNvSpPr>
          <p:nvPr>
            <p:ph type="title"/>
          </p:nvPr>
        </p:nvSpPr>
        <p:spPr/>
        <p:txBody>
          <a:bodyPr/>
          <a:lstStyle/>
          <a:p>
            <a:r>
              <a:rPr lang="en-US"/>
              <a:t>Histogram results</a:t>
            </a:r>
          </a:p>
        </p:txBody>
      </p:sp>
      <p:sp>
        <p:nvSpPr>
          <p:cNvPr id="8" name="TextBox 7">
            <a:extLst>
              <a:ext uri="{FF2B5EF4-FFF2-40B4-BE49-F238E27FC236}">
                <a16:creationId xmlns:a16="http://schemas.microsoft.com/office/drawing/2014/main" id="{07A59E8D-61CF-10CE-D887-EC2B4B247CF1}"/>
              </a:ext>
            </a:extLst>
          </p:cNvPr>
          <p:cNvSpPr txBox="1"/>
          <p:nvPr/>
        </p:nvSpPr>
        <p:spPr>
          <a:xfrm>
            <a:off x="1833760" y="1106056"/>
            <a:ext cx="8920166" cy="584775"/>
          </a:xfrm>
          <a:prstGeom prst="rect">
            <a:avLst/>
          </a:prstGeom>
          <a:noFill/>
        </p:spPr>
        <p:txBody>
          <a:bodyPr wrap="square" rtlCol="0">
            <a:spAutoFit/>
          </a:bodyPr>
          <a:lstStyle/>
          <a:p>
            <a:pPr algn="ctr"/>
            <a:r>
              <a:rPr lang="en-US"/>
              <a:t>ColdADC code counts</a:t>
            </a:r>
          </a:p>
          <a:p>
            <a:pPr algn="ctr"/>
            <a:r>
              <a:rPr lang="en-US" sz="1400"/>
              <a:t>1 second ramp from 0 to 2.2V, 1,639,000 samples/channel </a:t>
            </a:r>
          </a:p>
        </p:txBody>
      </p:sp>
      <p:sp>
        <p:nvSpPr>
          <p:cNvPr id="9" name="TextBox 8">
            <a:extLst>
              <a:ext uri="{FF2B5EF4-FFF2-40B4-BE49-F238E27FC236}">
                <a16:creationId xmlns:a16="http://schemas.microsoft.com/office/drawing/2014/main" id="{39580539-C35C-2AF3-0B90-875F8FFF94D7}"/>
              </a:ext>
            </a:extLst>
          </p:cNvPr>
          <p:cNvSpPr txBox="1"/>
          <p:nvPr/>
        </p:nvSpPr>
        <p:spPr>
          <a:xfrm>
            <a:off x="3309936" y="5751944"/>
            <a:ext cx="5572122" cy="307777"/>
          </a:xfrm>
          <a:prstGeom prst="rect">
            <a:avLst/>
          </a:prstGeom>
          <a:noFill/>
        </p:spPr>
        <p:txBody>
          <a:bodyPr wrap="square" rtlCol="0">
            <a:spAutoFit/>
          </a:bodyPr>
          <a:lstStyle/>
          <a:p>
            <a:pPr algn="ctr"/>
            <a:r>
              <a:rPr lang="en-US" sz="1400"/>
              <a:t>ColdADC code</a:t>
            </a:r>
          </a:p>
        </p:txBody>
      </p:sp>
      <p:sp>
        <p:nvSpPr>
          <p:cNvPr id="10" name="TextBox 9">
            <a:extLst>
              <a:ext uri="{FF2B5EF4-FFF2-40B4-BE49-F238E27FC236}">
                <a16:creationId xmlns:a16="http://schemas.microsoft.com/office/drawing/2014/main" id="{71236AF4-79C6-7DB2-25C7-E5E3D7EDD785}"/>
              </a:ext>
            </a:extLst>
          </p:cNvPr>
          <p:cNvSpPr txBox="1"/>
          <p:nvPr/>
        </p:nvSpPr>
        <p:spPr>
          <a:xfrm rot="16200000">
            <a:off x="-309331" y="3279835"/>
            <a:ext cx="5572122" cy="307777"/>
          </a:xfrm>
          <a:prstGeom prst="rect">
            <a:avLst/>
          </a:prstGeom>
          <a:noFill/>
        </p:spPr>
        <p:txBody>
          <a:bodyPr wrap="square" rtlCol="0">
            <a:spAutoFit/>
          </a:bodyPr>
          <a:lstStyle/>
          <a:p>
            <a:pPr algn="ctr"/>
            <a:r>
              <a:rPr lang="en-US" sz="1400"/>
              <a:t>Counts per code</a:t>
            </a:r>
          </a:p>
        </p:txBody>
      </p:sp>
      <p:pic>
        <p:nvPicPr>
          <p:cNvPr id="7" name="Picture 6" descr="A graph showing a line of sound waves&#10;&#10;Description automatically generated with medium confidence">
            <a:extLst>
              <a:ext uri="{FF2B5EF4-FFF2-40B4-BE49-F238E27FC236}">
                <a16:creationId xmlns:a16="http://schemas.microsoft.com/office/drawing/2014/main" id="{13754AD7-5641-DB3D-07BD-4D94D47EB3CC}"/>
              </a:ext>
            </a:extLst>
          </p:cNvPr>
          <p:cNvPicPr>
            <a:picLocks noChangeAspect="1"/>
          </p:cNvPicPr>
          <p:nvPr/>
        </p:nvPicPr>
        <p:blipFill rotWithShape="1">
          <a:blip r:embed="rId3">
            <a:extLst>
              <a:ext uri="{28A0092B-C50C-407E-A947-70E740481C1C}">
                <a14:useLocalDpi xmlns:a14="http://schemas.microsoft.com/office/drawing/2010/main" val="0"/>
              </a:ext>
            </a:extLst>
          </a:blip>
          <a:srcRect l="7554" t="9293" r="7941" b="7063"/>
          <a:stretch/>
        </p:blipFill>
        <p:spPr>
          <a:xfrm>
            <a:off x="2668412" y="1685800"/>
            <a:ext cx="6855169" cy="4071175"/>
          </a:xfrm>
          <a:prstGeom prst="rect">
            <a:avLst/>
          </a:prstGeom>
        </p:spPr>
      </p:pic>
    </p:spTree>
    <p:extLst>
      <p:ext uri="{BB962C8B-B14F-4D97-AF65-F5344CB8AC3E}">
        <p14:creationId xmlns:p14="http://schemas.microsoft.com/office/powerpoint/2010/main" val="206416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83A10F-9C0A-2C9C-55E3-EAFF4DD4794E}"/>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Requirements:</a:t>
            </a:r>
          </a:p>
          <a:p>
            <a:pPr marL="800100" lvl="1" indent="-342900"/>
            <a:r>
              <a:rPr lang="en-US" dirty="0"/>
              <a:t>Sampling frequency ~2 MHz</a:t>
            </a:r>
          </a:p>
          <a:p>
            <a:pPr marL="800100" lvl="1" indent="-342900"/>
            <a:r>
              <a:rPr lang="en-US" dirty="0"/>
              <a:t>Number of ADC bits: ≥ 12</a:t>
            </a:r>
          </a:p>
          <a:p>
            <a:pPr marL="800100" lvl="1" indent="-342900"/>
            <a:r>
              <a:rPr lang="en-US" dirty="0"/>
              <a:t>Total power (of all ASICs): &lt; 50 </a:t>
            </a:r>
            <a:r>
              <a:rPr lang="en-US" dirty="0" err="1"/>
              <a:t>mW</a:t>
            </a:r>
            <a:r>
              <a:rPr lang="en-US" dirty="0"/>
              <a:t>/channel</a:t>
            </a:r>
          </a:p>
          <a:p>
            <a:pPr marL="800100" lvl="1" indent="-342900"/>
            <a:r>
              <a:rPr lang="en-US" dirty="0"/>
              <a:t>Noise contribution ≪ 1000 e- (negligible compared to LArASIC)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Specifications:</a:t>
            </a:r>
          </a:p>
          <a:p>
            <a:pPr marL="800100" lvl="1" indent="-342900"/>
            <a:r>
              <a:rPr lang="en-US" dirty="0"/>
              <a:t>Crosstalk: &lt; 1%</a:t>
            </a:r>
          </a:p>
          <a:p>
            <a:pPr marL="800100" lvl="1" indent="-342900"/>
            <a:r>
              <a:rPr lang="en-US" dirty="0"/>
              <a:t>Differential Nonlinearity (DNL): Absolute value &lt; 1</a:t>
            </a:r>
          </a:p>
          <a:p>
            <a:pPr marL="800100" lvl="1" indent="-342900"/>
            <a:r>
              <a:rPr lang="en-US" dirty="0"/>
              <a:t>Integral Nonlinearity (INL): &lt; 1(12-bit ADC unit)</a:t>
            </a:r>
          </a:p>
          <a:p>
            <a:pPr marL="800100" lvl="1" indent="-342900"/>
            <a:r>
              <a:rPr lang="en-US" dirty="0"/>
              <a:t>Equivalent Number of Bits (ENOB) &gt; 10.3</a:t>
            </a:r>
          </a:p>
          <a:p>
            <a:pPr marL="800100" lvl="1" indent="-342900"/>
            <a:r>
              <a:rPr lang="en-US" dirty="0"/>
              <a:t>Overflow protection: When input signal exceeds the upper or lower ADC range, the output should be fixed at the maximum or minimum value.</a:t>
            </a:r>
          </a:p>
          <a:p>
            <a:endParaRPr lang="en-US" dirty="0"/>
          </a:p>
        </p:txBody>
      </p:sp>
      <p:sp>
        <p:nvSpPr>
          <p:cNvPr id="3" name="Slide Number Placeholder 2">
            <a:extLst>
              <a:ext uri="{FF2B5EF4-FFF2-40B4-BE49-F238E27FC236}">
                <a16:creationId xmlns:a16="http://schemas.microsoft.com/office/drawing/2014/main" id="{FDDC64EE-E664-5E6C-67E8-3146B0D8A74D}"/>
              </a:ext>
            </a:extLst>
          </p:cNvPr>
          <p:cNvSpPr>
            <a:spLocks noGrp="1"/>
          </p:cNvSpPr>
          <p:nvPr>
            <p:ph type="sldNum" sz="quarter" idx="4"/>
          </p:nvPr>
        </p:nvSpPr>
        <p:spPr/>
        <p:txBody>
          <a:bodyPr/>
          <a:lstStyle/>
          <a:p>
            <a:fld id="{933A556B-7C63-244D-9B7C-B0EA8042B330}" type="slidenum">
              <a:rPr lang="en-US" smtClean="0"/>
              <a:pPr/>
              <a:t>3</a:t>
            </a:fld>
            <a:endParaRPr lang="en-US" sz="1000"/>
          </a:p>
        </p:txBody>
      </p:sp>
      <p:sp>
        <p:nvSpPr>
          <p:cNvPr id="4" name="Title 3">
            <a:extLst>
              <a:ext uri="{FF2B5EF4-FFF2-40B4-BE49-F238E27FC236}">
                <a16:creationId xmlns:a16="http://schemas.microsoft.com/office/drawing/2014/main" id="{944A1D89-B2F8-9DA2-EE72-E616473846B2}"/>
              </a:ext>
            </a:extLst>
          </p:cNvPr>
          <p:cNvSpPr>
            <a:spLocks noGrp="1"/>
          </p:cNvSpPr>
          <p:nvPr>
            <p:ph type="title"/>
          </p:nvPr>
        </p:nvSpPr>
        <p:spPr/>
        <p:txBody>
          <a:bodyPr/>
          <a:lstStyle/>
          <a:p>
            <a:r>
              <a:rPr lang="en-US" dirty="0">
                <a:cs typeface="Arial"/>
              </a:rPr>
              <a:t>ColdADC QC requirements</a:t>
            </a:r>
            <a:endParaRPr lang="en-US" dirty="0"/>
          </a:p>
        </p:txBody>
      </p:sp>
    </p:spTree>
    <p:extLst>
      <p:ext uri="{BB962C8B-B14F-4D97-AF65-F5344CB8AC3E}">
        <p14:creationId xmlns:p14="http://schemas.microsoft.com/office/powerpoint/2010/main" val="114356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a line&#10;&#10;Description automatically generated with medium confidence">
            <a:extLst>
              <a:ext uri="{FF2B5EF4-FFF2-40B4-BE49-F238E27FC236}">
                <a16:creationId xmlns:a16="http://schemas.microsoft.com/office/drawing/2014/main" id="{BDC52085-D926-102F-F34C-46086C4D1A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729" y="1118757"/>
            <a:ext cx="6221073" cy="3732644"/>
          </a:xfrm>
        </p:spPr>
      </p:pic>
      <p:sp>
        <p:nvSpPr>
          <p:cNvPr id="3" name="Slide Number Placeholder 2">
            <a:extLst>
              <a:ext uri="{FF2B5EF4-FFF2-40B4-BE49-F238E27FC236}">
                <a16:creationId xmlns:a16="http://schemas.microsoft.com/office/drawing/2014/main" id="{B41AF05C-D847-AFD0-F129-1BE120220577}"/>
              </a:ext>
            </a:extLst>
          </p:cNvPr>
          <p:cNvSpPr>
            <a:spLocks noGrp="1"/>
          </p:cNvSpPr>
          <p:nvPr>
            <p:ph type="sldNum" sz="quarter" idx="4"/>
          </p:nvPr>
        </p:nvSpPr>
        <p:spPr/>
        <p:txBody>
          <a:bodyPr/>
          <a:lstStyle/>
          <a:p>
            <a:fld id="{933A556B-7C63-244D-9B7C-B0EA8042B330}" type="slidenum">
              <a:rPr lang="en-US" smtClean="0"/>
              <a:pPr/>
              <a:t>30</a:t>
            </a:fld>
            <a:endParaRPr lang="en-US" sz="1000"/>
          </a:p>
        </p:txBody>
      </p:sp>
      <p:sp>
        <p:nvSpPr>
          <p:cNvPr id="4" name="Title 3">
            <a:extLst>
              <a:ext uri="{FF2B5EF4-FFF2-40B4-BE49-F238E27FC236}">
                <a16:creationId xmlns:a16="http://schemas.microsoft.com/office/drawing/2014/main" id="{1132DDEA-207C-07F2-87DB-7AF782BEBCA0}"/>
              </a:ext>
            </a:extLst>
          </p:cNvPr>
          <p:cNvSpPr>
            <a:spLocks noGrp="1"/>
          </p:cNvSpPr>
          <p:nvPr>
            <p:ph type="title"/>
          </p:nvPr>
        </p:nvSpPr>
        <p:spPr/>
        <p:txBody>
          <a:bodyPr/>
          <a:lstStyle/>
          <a:p>
            <a:r>
              <a:rPr lang="en-US"/>
              <a:t>Histogram results</a:t>
            </a:r>
          </a:p>
        </p:txBody>
      </p:sp>
      <p:sp>
        <p:nvSpPr>
          <p:cNvPr id="9" name="TextBox 8">
            <a:extLst>
              <a:ext uri="{FF2B5EF4-FFF2-40B4-BE49-F238E27FC236}">
                <a16:creationId xmlns:a16="http://schemas.microsoft.com/office/drawing/2014/main" id="{39580539-C35C-2AF3-0B90-875F8FFF94D7}"/>
              </a:ext>
            </a:extLst>
          </p:cNvPr>
          <p:cNvSpPr txBox="1"/>
          <p:nvPr/>
        </p:nvSpPr>
        <p:spPr>
          <a:xfrm>
            <a:off x="754124" y="4674140"/>
            <a:ext cx="5572122" cy="307777"/>
          </a:xfrm>
          <a:prstGeom prst="rect">
            <a:avLst/>
          </a:prstGeom>
          <a:noFill/>
        </p:spPr>
        <p:txBody>
          <a:bodyPr wrap="square" rtlCol="0">
            <a:spAutoFit/>
          </a:bodyPr>
          <a:lstStyle/>
          <a:p>
            <a:pPr algn="ctr"/>
            <a:r>
              <a:rPr lang="en-US" sz="1400"/>
              <a:t>ColdADC code</a:t>
            </a:r>
          </a:p>
        </p:txBody>
      </p:sp>
      <p:sp>
        <p:nvSpPr>
          <p:cNvPr id="2" name="TextBox 1">
            <a:extLst>
              <a:ext uri="{FF2B5EF4-FFF2-40B4-BE49-F238E27FC236}">
                <a16:creationId xmlns:a16="http://schemas.microsoft.com/office/drawing/2014/main" id="{43D31A2F-1F4F-EFBC-4640-4012C3101154}"/>
              </a:ext>
            </a:extLst>
          </p:cNvPr>
          <p:cNvSpPr txBox="1"/>
          <p:nvPr/>
        </p:nvSpPr>
        <p:spPr>
          <a:xfrm>
            <a:off x="977900" y="2101850"/>
            <a:ext cx="4827027" cy="369332"/>
          </a:xfrm>
          <a:prstGeom prst="rect">
            <a:avLst/>
          </a:prstGeom>
          <a:noFill/>
        </p:spPr>
        <p:txBody>
          <a:bodyPr wrap="none" rtlCol="0">
            <a:spAutoFit/>
          </a:bodyPr>
          <a:lstStyle/>
          <a:p>
            <a:r>
              <a:rPr lang="en-US" dirty="0">
                <a:highlight>
                  <a:srgbClr val="FFFF00"/>
                </a:highlight>
              </a:rPr>
              <a:t>One plot of a channel when ADC is calibrated</a:t>
            </a:r>
          </a:p>
        </p:txBody>
      </p:sp>
      <p:sp>
        <p:nvSpPr>
          <p:cNvPr id="5" name="TextBox 4">
            <a:extLst>
              <a:ext uri="{FF2B5EF4-FFF2-40B4-BE49-F238E27FC236}">
                <a16:creationId xmlns:a16="http://schemas.microsoft.com/office/drawing/2014/main" id="{AC79567B-C546-0F2C-E1AC-7826C122B78D}"/>
              </a:ext>
            </a:extLst>
          </p:cNvPr>
          <p:cNvSpPr txBox="1"/>
          <p:nvPr/>
        </p:nvSpPr>
        <p:spPr>
          <a:xfrm>
            <a:off x="6420472" y="2615747"/>
            <a:ext cx="5083508" cy="369332"/>
          </a:xfrm>
          <a:prstGeom prst="rect">
            <a:avLst/>
          </a:prstGeom>
          <a:noFill/>
        </p:spPr>
        <p:txBody>
          <a:bodyPr wrap="none" rtlCol="0">
            <a:spAutoFit/>
          </a:bodyPr>
          <a:lstStyle/>
          <a:p>
            <a:r>
              <a:rPr lang="en-US" dirty="0">
                <a:highlight>
                  <a:srgbClr val="FFFF00"/>
                </a:highlight>
              </a:rPr>
              <a:t>One plot of a channel when ADC </a:t>
            </a:r>
            <a:r>
              <a:rPr lang="en-US">
                <a:highlight>
                  <a:srgbClr val="FFFF00"/>
                </a:highlight>
              </a:rPr>
              <a:t>is uncalibrated</a:t>
            </a:r>
            <a:endParaRPr lang="en-US" dirty="0">
              <a:highlight>
                <a:srgbClr val="FFFF00"/>
              </a:highlight>
            </a:endParaRPr>
          </a:p>
        </p:txBody>
      </p:sp>
      <p:pic>
        <p:nvPicPr>
          <p:cNvPr id="18" name="Picture 17">
            <a:extLst>
              <a:ext uri="{FF2B5EF4-FFF2-40B4-BE49-F238E27FC236}">
                <a16:creationId xmlns:a16="http://schemas.microsoft.com/office/drawing/2014/main" id="{9CFA3B95-6969-4EC6-A852-226E9A2C9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1118757"/>
            <a:ext cx="5937370" cy="3562422"/>
          </a:xfrm>
          <a:prstGeom prst="rect">
            <a:avLst/>
          </a:prstGeom>
        </p:spPr>
      </p:pic>
      <p:pic>
        <p:nvPicPr>
          <p:cNvPr id="20" name="Picture 19" descr="A blue and white sound wave&#10;&#10;Description automatically generated">
            <a:extLst>
              <a:ext uri="{FF2B5EF4-FFF2-40B4-BE49-F238E27FC236}">
                <a16:creationId xmlns:a16="http://schemas.microsoft.com/office/drawing/2014/main" id="{681381A9-977A-697F-D599-3EAD7F7D3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373" y="1157405"/>
            <a:ext cx="5937370" cy="3562422"/>
          </a:xfrm>
          <a:prstGeom prst="rect">
            <a:avLst/>
          </a:prstGeom>
        </p:spPr>
      </p:pic>
      <p:sp>
        <p:nvSpPr>
          <p:cNvPr id="24" name="TextBox 23">
            <a:extLst>
              <a:ext uri="{FF2B5EF4-FFF2-40B4-BE49-F238E27FC236}">
                <a16:creationId xmlns:a16="http://schemas.microsoft.com/office/drawing/2014/main" id="{3E4E94F5-4CC4-5BBC-58BA-C6660789F0D7}"/>
              </a:ext>
            </a:extLst>
          </p:cNvPr>
          <p:cNvSpPr txBox="1"/>
          <p:nvPr/>
        </p:nvSpPr>
        <p:spPr>
          <a:xfrm>
            <a:off x="3172669" y="588611"/>
            <a:ext cx="6097604" cy="584775"/>
          </a:xfrm>
          <a:prstGeom prst="rect">
            <a:avLst/>
          </a:prstGeom>
          <a:noFill/>
        </p:spPr>
        <p:txBody>
          <a:bodyPr wrap="square">
            <a:spAutoFit/>
          </a:bodyPr>
          <a:lstStyle/>
          <a:p>
            <a:pPr algn="ctr"/>
            <a:r>
              <a:rPr lang="en-US" dirty="0" err="1"/>
              <a:t>ColdADC</a:t>
            </a:r>
            <a:r>
              <a:rPr lang="en-US" dirty="0"/>
              <a:t> code counts</a:t>
            </a:r>
          </a:p>
          <a:p>
            <a:pPr algn="ctr"/>
            <a:r>
              <a:rPr lang="en-US" sz="1400" dirty="0"/>
              <a:t>1 second ramp from 0 to 2.2V, 1,639,000 samples/channel </a:t>
            </a:r>
          </a:p>
        </p:txBody>
      </p:sp>
      <p:sp>
        <p:nvSpPr>
          <p:cNvPr id="25" name="TextBox 24">
            <a:extLst>
              <a:ext uri="{FF2B5EF4-FFF2-40B4-BE49-F238E27FC236}">
                <a16:creationId xmlns:a16="http://schemas.microsoft.com/office/drawing/2014/main" id="{B7273DF6-7DB5-B4C3-9026-A3D4E556CFA7}"/>
              </a:ext>
            </a:extLst>
          </p:cNvPr>
          <p:cNvSpPr txBox="1"/>
          <p:nvPr/>
        </p:nvSpPr>
        <p:spPr>
          <a:xfrm>
            <a:off x="2223937" y="1878536"/>
            <a:ext cx="2826415" cy="369332"/>
          </a:xfrm>
          <a:prstGeom prst="rect">
            <a:avLst/>
          </a:prstGeom>
          <a:noFill/>
        </p:spPr>
        <p:txBody>
          <a:bodyPr wrap="none" rtlCol="0">
            <a:spAutoFit/>
          </a:bodyPr>
          <a:lstStyle/>
          <a:p>
            <a:r>
              <a:rPr lang="en-US" dirty="0"/>
              <a:t>Single channel, calibrated</a:t>
            </a:r>
          </a:p>
        </p:txBody>
      </p:sp>
      <p:sp>
        <p:nvSpPr>
          <p:cNvPr id="26" name="TextBox 25">
            <a:extLst>
              <a:ext uri="{FF2B5EF4-FFF2-40B4-BE49-F238E27FC236}">
                <a16:creationId xmlns:a16="http://schemas.microsoft.com/office/drawing/2014/main" id="{CDF93276-27AD-235A-661C-31DCB3E7894B}"/>
              </a:ext>
            </a:extLst>
          </p:cNvPr>
          <p:cNvSpPr txBox="1"/>
          <p:nvPr/>
        </p:nvSpPr>
        <p:spPr>
          <a:xfrm>
            <a:off x="7456298" y="1740662"/>
            <a:ext cx="3082895" cy="369332"/>
          </a:xfrm>
          <a:prstGeom prst="rect">
            <a:avLst/>
          </a:prstGeom>
          <a:noFill/>
        </p:spPr>
        <p:txBody>
          <a:bodyPr wrap="none" rtlCol="0">
            <a:spAutoFit/>
          </a:bodyPr>
          <a:lstStyle/>
          <a:p>
            <a:r>
              <a:rPr lang="en-US" dirty="0"/>
              <a:t>Single channel, uncalibrated</a:t>
            </a:r>
          </a:p>
        </p:txBody>
      </p:sp>
      <p:sp>
        <p:nvSpPr>
          <p:cNvPr id="27" name="TextBox 26">
            <a:extLst>
              <a:ext uri="{FF2B5EF4-FFF2-40B4-BE49-F238E27FC236}">
                <a16:creationId xmlns:a16="http://schemas.microsoft.com/office/drawing/2014/main" id="{8158D3F3-9249-D667-BFC6-DD71D19D2DE2}"/>
              </a:ext>
            </a:extLst>
          </p:cNvPr>
          <p:cNvSpPr txBox="1"/>
          <p:nvPr/>
        </p:nvSpPr>
        <p:spPr>
          <a:xfrm>
            <a:off x="6175015" y="4674140"/>
            <a:ext cx="5572122" cy="307777"/>
          </a:xfrm>
          <a:prstGeom prst="rect">
            <a:avLst/>
          </a:prstGeom>
          <a:noFill/>
        </p:spPr>
        <p:txBody>
          <a:bodyPr wrap="square" rtlCol="0">
            <a:spAutoFit/>
          </a:bodyPr>
          <a:lstStyle/>
          <a:p>
            <a:pPr algn="ctr"/>
            <a:r>
              <a:rPr lang="en-US" sz="1400"/>
              <a:t>ColdADC code</a:t>
            </a:r>
          </a:p>
        </p:txBody>
      </p:sp>
      <p:sp>
        <p:nvSpPr>
          <p:cNvPr id="30" name="TextBox 29">
            <a:extLst>
              <a:ext uri="{FF2B5EF4-FFF2-40B4-BE49-F238E27FC236}">
                <a16:creationId xmlns:a16="http://schemas.microsoft.com/office/drawing/2014/main" id="{AF465C55-81C2-587D-AE4B-8DEC3678CADD}"/>
              </a:ext>
            </a:extLst>
          </p:cNvPr>
          <p:cNvSpPr txBox="1"/>
          <p:nvPr/>
        </p:nvSpPr>
        <p:spPr>
          <a:xfrm rot="16200000">
            <a:off x="-1879740" y="2646524"/>
            <a:ext cx="5572122" cy="307777"/>
          </a:xfrm>
          <a:prstGeom prst="rect">
            <a:avLst/>
          </a:prstGeom>
          <a:noFill/>
        </p:spPr>
        <p:txBody>
          <a:bodyPr wrap="square" rtlCol="0">
            <a:spAutoFit/>
          </a:bodyPr>
          <a:lstStyle/>
          <a:p>
            <a:pPr algn="ctr"/>
            <a:r>
              <a:rPr lang="en-US" sz="1400"/>
              <a:t>Counts per code</a:t>
            </a:r>
          </a:p>
        </p:txBody>
      </p:sp>
      <p:sp>
        <p:nvSpPr>
          <p:cNvPr id="31" name="TextBox 30">
            <a:extLst>
              <a:ext uri="{FF2B5EF4-FFF2-40B4-BE49-F238E27FC236}">
                <a16:creationId xmlns:a16="http://schemas.microsoft.com/office/drawing/2014/main" id="{33ADCE47-4188-9BA9-8C7C-99091534B2FB}"/>
              </a:ext>
            </a:extLst>
          </p:cNvPr>
          <p:cNvSpPr txBox="1"/>
          <p:nvPr/>
        </p:nvSpPr>
        <p:spPr>
          <a:xfrm rot="16200000">
            <a:off x="3405790" y="2646525"/>
            <a:ext cx="5572122" cy="307777"/>
          </a:xfrm>
          <a:prstGeom prst="rect">
            <a:avLst/>
          </a:prstGeom>
          <a:noFill/>
        </p:spPr>
        <p:txBody>
          <a:bodyPr wrap="square" rtlCol="0">
            <a:spAutoFit/>
          </a:bodyPr>
          <a:lstStyle/>
          <a:p>
            <a:pPr algn="ctr"/>
            <a:r>
              <a:rPr lang="en-US" sz="1400"/>
              <a:t>Counts per code</a:t>
            </a:r>
          </a:p>
        </p:txBody>
      </p:sp>
      <p:cxnSp>
        <p:nvCxnSpPr>
          <p:cNvPr id="8" name="Straight Arrow Connector 7">
            <a:extLst>
              <a:ext uri="{FF2B5EF4-FFF2-40B4-BE49-F238E27FC236}">
                <a16:creationId xmlns:a16="http://schemas.microsoft.com/office/drawing/2014/main" id="{BB2B225D-05B3-02BB-9E7D-F65274BEFA56}"/>
              </a:ext>
            </a:extLst>
          </p:cNvPr>
          <p:cNvCxnSpPr/>
          <p:nvPr/>
        </p:nvCxnSpPr>
        <p:spPr>
          <a:xfrm>
            <a:off x="7644765"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450CC352-35F8-0115-2DE3-37D0190029FD}"/>
              </a:ext>
            </a:extLst>
          </p:cNvPr>
          <p:cNvCxnSpPr/>
          <p:nvPr/>
        </p:nvCxnSpPr>
        <p:spPr>
          <a:xfrm>
            <a:off x="8181975"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F2967BF0-159C-9B92-8CCD-C7A85BC7CA60}"/>
              </a:ext>
            </a:extLst>
          </p:cNvPr>
          <p:cNvCxnSpPr/>
          <p:nvPr/>
        </p:nvCxnSpPr>
        <p:spPr>
          <a:xfrm>
            <a:off x="868680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6067868E-C2E1-3033-33EE-48E938F0E97A}"/>
              </a:ext>
            </a:extLst>
          </p:cNvPr>
          <p:cNvCxnSpPr/>
          <p:nvPr/>
        </p:nvCxnSpPr>
        <p:spPr>
          <a:xfrm>
            <a:off x="921639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F8269F41-5D3C-8983-8E3B-5DF9EC8C7FD9}"/>
              </a:ext>
            </a:extLst>
          </p:cNvPr>
          <p:cNvCxnSpPr/>
          <p:nvPr/>
        </p:nvCxnSpPr>
        <p:spPr>
          <a:xfrm>
            <a:off x="973074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2A76D4E7-51A9-1AB7-63AE-AA3AA807FC38}"/>
              </a:ext>
            </a:extLst>
          </p:cNvPr>
          <p:cNvCxnSpPr/>
          <p:nvPr/>
        </p:nvCxnSpPr>
        <p:spPr>
          <a:xfrm>
            <a:off x="1026414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89AF9EC8-E32B-8E1D-8C86-4000522FD586}"/>
              </a:ext>
            </a:extLst>
          </p:cNvPr>
          <p:cNvSpPr txBox="1"/>
          <p:nvPr/>
        </p:nvSpPr>
        <p:spPr>
          <a:xfrm>
            <a:off x="3028678" y="5294940"/>
            <a:ext cx="7923720" cy="369332"/>
          </a:xfrm>
          <a:prstGeom prst="rect">
            <a:avLst/>
          </a:prstGeom>
          <a:noFill/>
        </p:spPr>
        <p:txBody>
          <a:bodyPr wrap="square" rtlCol="0">
            <a:spAutoFit/>
          </a:bodyPr>
          <a:lstStyle/>
          <a:p>
            <a:r>
              <a:rPr lang="en-US" dirty="0"/>
              <a:t>Further analysis is undergoing to extract some ADC DNL/INL</a:t>
            </a:r>
          </a:p>
        </p:txBody>
      </p:sp>
    </p:spTree>
    <p:extLst>
      <p:ext uri="{BB962C8B-B14F-4D97-AF65-F5344CB8AC3E}">
        <p14:creationId xmlns:p14="http://schemas.microsoft.com/office/powerpoint/2010/main" val="3691459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3810EF2-9F6D-4ED9-431D-02BAFFA73147}"/>
              </a:ext>
            </a:extLst>
          </p:cNvPr>
          <p:cNvPicPr>
            <a:picLocks noGrp="1" noChangeAspect="1"/>
          </p:cNvPicPr>
          <p:nvPr>
            <p:ph idx="1"/>
          </p:nvPr>
        </p:nvPicPr>
        <p:blipFill>
          <a:blip r:embed="rId3"/>
          <a:stretch>
            <a:fillRect/>
          </a:stretch>
        </p:blipFill>
        <p:spPr>
          <a:xfrm>
            <a:off x="4363593" y="1139029"/>
            <a:ext cx="6528014" cy="4896011"/>
          </a:xfrm>
        </p:spPr>
      </p:pic>
      <p:sp>
        <p:nvSpPr>
          <p:cNvPr id="3" name="Slide Number Placeholder 2">
            <a:extLst>
              <a:ext uri="{FF2B5EF4-FFF2-40B4-BE49-F238E27FC236}">
                <a16:creationId xmlns:a16="http://schemas.microsoft.com/office/drawing/2014/main" id="{194EC6B1-13A7-FB45-ED11-9ADD6DEEC9C5}"/>
              </a:ext>
            </a:extLst>
          </p:cNvPr>
          <p:cNvSpPr>
            <a:spLocks noGrp="1"/>
          </p:cNvSpPr>
          <p:nvPr>
            <p:ph type="sldNum" sz="quarter" idx="4"/>
          </p:nvPr>
        </p:nvSpPr>
        <p:spPr/>
        <p:txBody>
          <a:bodyPr/>
          <a:lstStyle/>
          <a:p>
            <a:fld id="{933A556B-7C63-244D-9B7C-B0EA8042B330}" type="slidenum">
              <a:rPr lang="en-US" smtClean="0"/>
              <a:pPr/>
              <a:t>31</a:t>
            </a:fld>
            <a:endParaRPr lang="en-US" sz="1000"/>
          </a:p>
        </p:txBody>
      </p:sp>
      <p:sp>
        <p:nvSpPr>
          <p:cNvPr id="4" name="Title 3">
            <a:extLst>
              <a:ext uri="{FF2B5EF4-FFF2-40B4-BE49-F238E27FC236}">
                <a16:creationId xmlns:a16="http://schemas.microsoft.com/office/drawing/2014/main" id="{F5A4E534-E858-D532-5A75-53FB12AF73BD}"/>
              </a:ext>
            </a:extLst>
          </p:cNvPr>
          <p:cNvSpPr>
            <a:spLocks noGrp="1"/>
          </p:cNvSpPr>
          <p:nvPr>
            <p:ph type="title"/>
          </p:nvPr>
        </p:nvSpPr>
        <p:spPr/>
        <p:txBody>
          <a:bodyPr/>
          <a:lstStyle/>
          <a:p>
            <a:r>
              <a:rPr lang="en-US" dirty="0"/>
              <a:t>Spy buffer vs. histogram comparison</a:t>
            </a:r>
          </a:p>
        </p:txBody>
      </p:sp>
      <p:pic>
        <p:nvPicPr>
          <p:cNvPr id="8" name="Picture 7">
            <a:extLst>
              <a:ext uri="{FF2B5EF4-FFF2-40B4-BE49-F238E27FC236}">
                <a16:creationId xmlns:a16="http://schemas.microsoft.com/office/drawing/2014/main" id="{ED43A3D2-2485-945E-C3B4-36BC06EA73DE}"/>
              </a:ext>
            </a:extLst>
          </p:cNvPr>
          <p:cNvPicPr>
            <a:picLocks noChangeAspect="1"/>
          </p:cNvPicPr>
          <p:nvPr/>
        </p:nvPicPr>
        <p:blipFill>
          <a:blip r:embed="rId4"/>
          <a:stretch>
            <a:fillRect/>
          </a:stretch>
        </p:blipFill>
        <p:spPr>
          <a:xfrm rot="16200000">
            <a:off x="595320" y="2160015"/>
            <a:ext cx="5024395" cy="3014637"/>
          </a:xfrm>
          <a:prstGeom prst="rect">
            <a:avLst/>
          </a:prstGeom>
        </p:spPr>
      </p:pic>
      <p:sp>
        <p:nvSpPr>
          <p:cNvPr id="12" name="TextBox 11">
            <a:extLst>
              <a:ext uri="{FF2B5EF4-FFF2-40B4-BE49-F238E27FC236}">
                <a16:creationId xmlns:a16="http://schemas.microsoft.com/office/drawing/2014/main" id="{35AE815E-40E3-142A-D29A-F15EAE686B02}"/>
              </a:ext>
            </a:extLst>
          </p:cNvPr>
          <p:cNvSpPr txBox="1"/>
          <p:nvPr/>
        </p:nvSpPr>
        <p:spPr>
          <a:xfrm>
            <a:off x="6064297" y="1325880"/>
            <a:ext cx="3377848" cy="369332"/>
          </a:xfrm>
          <a:prstGeom prst="rect">
            <a:avLst/>
          </a:prstGeom>
          <a:noFill/>
        </p:spPr>
        <p:txBody>
          <a:bodyPr wrap="none" rtlCol="0">
            <a:spAutoFit/>
          </a:bodyPr>
          <a:lstStyle/>
          <a:p>
            <a:r>
              <a:rPr lang="en-US" dirty="0" err="1"/>
              <a:t>ColdADC</a:t>
            </a:r>
            <a:r>
              <a:rPr lang="en-US" dirty="0"/>
              <a:t> Readout w/ No Pulse</a:t>
            </a:r>
          </a:p>
        </p:txBody>
      </p:sp>
    </p:spTree>
    <p:extLst>
      <p:ext uri="{BB962C8B-B14F-4D97-AF65-F5344CB8AC3E}">
        <p14:creationId xmlns:p14="http://schemas.microsoft.com/office/powerpoint/2010/main" val="1454701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C18FB8-9DA3-ECA9-966A-B6CEC13E170B}"/>
              </a:ext>
            </a:extLst>
          </p:cNvPr>
          <p:cNvSpPr>
            <a:spLocks noGrp="1"/>
          </p:cNvSpPr>
          <p:nvPr>
            <p:ph type="sldNum" sz="quarter" idx="4"/>
          </p:nvPr>
        </p:nvSpPr>
        <p:spPr/>
        <p:txBody>
          <a:bodyPr/>
          <a:lstStyle/>
          <a:p>
            <a:fld id="{933A556B-7C63-244D-9B7C-B0EA8042B330}" type="slidenum">
              <a:rPr lang="en-US" smtClean="0"/>
              <a:pPr/>
              <a:t>32</a:t>
            </a:fld>
            <a:endParaRPr lang="en-US" sz="1000"/>
          </a:p>
        </p:txBody>
      </p:sp>
      <p:sp>
        <p:nvSpPr>
          <p:cNvPr id="4" name="Title 3">
            <a:extLst>
              <a:ext uri="{FF2B5EF4-FFF2-40B4-BE49-F238E27FC236}">
                <a16:creationId xmlns:a16="http://schemas.microsoft.com/office/drawing/2014/main" id="{A7F11221-885A-EE7A-BB83-A2AA54760042}"/>
              </a:ext>
            </a:extLst>
          </p:cNvPr>
          <p:cNvSpPr>
            <a:spLocks noGrp="1"/>
          </p:cNvSpPr>
          <p:nvPr>
            <p:ph type="title"/>
          </p:nvPr>
        </p:nvSpPr>
        <p:spPr/>
        <p:txBody>
          <a:bodyPr/>
          <a:lstStyle/>
          <a:p>
            <a:r>
              <a:rPr lang="en-US"/>
              <a:t>Backup slide: Vivado firmware schematic</a:t>
            </a:r>
          </a:p>
        </p:txBody>
      </p:sp>
      <p:pic>
        <p:nvPicPr>
          <p:cNvPr id="6" name="Picture 5">
            <a:extLst>
              <a:ext uri="{FF2B5EF4-FFF2-40B4-BE49-F238E27FC236}">
                <a16:creationId xmlns:a16="http://schemas.microsoft.com/office/drawing/2014/main" id="{02D48858-9EAE-B502-25D3-98ED385DA8A3}"/>
              </a:ext>
            </a:extLst>
          </p:cNvPr>
          <p:cNvPicPr>
            <a:picLocks noChangeAspect="1"/>
          </p:cNvPicPr>
          <p:nvPr/>
        </p:nvPicPr>
        <p:blipFill>
          <a:blip r:embed="rId2"/>
          <a:stretch>
            <a:fillRect/>
          </a:stretch>
        </p:blipFill>
        <p:spPr>
          <a:xfrm>
            <a:off x="2421653" y="879012"/>
            <a:ext cx="6983872" cy="5099976"/>
          </a:xfrm>
          <a:prstGeom prst="rect">
            <a:avLst/>
          </a:prstGeom>
        </p:spPr>
      </p:pic>
      <p:sp>
        <p:nvSpPr>
          <p:cNvPr id="8" name="TextBox 7">
            <a:extLst>
              <a:ext uri="{FF2B5EF4-FFF2-40B4-BE49-F238E27FC236}">
                <a16:creationId xmlns:a16="http://schemas.microsoft.com/office/drawing/2014/main" id="{01101883-7B97-A3A0-FB97-712523759FDF}"/>
              </a:ext>
            </a:extLst>
          </p:cNvPr>
          <p:cNvSpPr txBox="1"/>
          <p:nvPr/>
        </p:nvSpPr>
        <p:spPr>
          <a:xfrm rot="16200000">
            <a:off x="2784170" y="2948668"/>
            <a:ext cx="1007007" cy="338554"/>
          </a:xfrm>
          <a:prstGeom prst="rect">
            <a:avLst/>
          </a:prstGeom>
          <a:noFill/>
        </p:spPr>
        <p:txBody>
          <a:bodyPr wrap="none" rtlCol="0">
            <a:spAutoFit/>
          </a:bodyPr>
          <a:lstStyle/>
          <a:p>
            <a:r>
              <a:rPr lang="en-US" sz="1600"/>
              <a:t>deframer</a:t>
            </a:r>
          </a:p>
        </p:txBody>
      </p:sp>
      <p:sp>
        <p:nvSpPr>
          <p:cNvPr id="9" name="TextBox 8">
            <a:extLst>
              <a:ext uri="{FF2B5EF4-FFF2-40B4-BE49-F238E27FC236}">
                <a16:creationId xmlns:a16="http://schemas.microsoft.com/office/drawing/2014/main" id="{94CF48CC-FD37-1E00-3856-50292EA3A16D}"/>
              </a:ext>
            </a:extLst>
          </p:cNvPr>
          <p:cNvSpPr txBox="1"/>
          <p:nvPr/>
        </p:nvSpPr>
        <p:spPr>
          <a:xfrm rot="16200000">
            <a:off x="4908960" y="1869667"/>
            <a:ext cx="514885" cy="338554"/>
          </a:xfrm>
          <a:prstGeom prst="rect">
            <a:avLst/>
          </a:prstGeom>
          <a:noFill/>
        </p:spPr>
        <p:txBody>
          <a:bodyPr wrap="none" rtlCol="0">
            <a:spAutoFit/>
          </a:bodyPr>
          <a:lstStyle/>
          <a:p>
            <a:r>
              <a:rPr lang="en-US" sz="1600"/>
              <a:t>fbld</a:t>
            </a:r>
          </a:p>
        </p:txBody>
      </p:sp>
      <p:sp>
        <p:nvSpPr>
          <p:cNvPr id="10" name="TextBox 9">
            <a:extLst>
              <a:ext uri="{FF2B5EF4-FFF2-40B4-BE49-F238E27FC236}">
                <a16:creationId xmlns:a16="http://schemas.microsoft.com/office/drawing/2014/main" id="{5DA1D7F0-1492-7213-1AA4-EB962BB6A4DD}"/>
              </a:ext>
            </a:extLst>
          </p:cNvPr>
          <p:cNvSpPr txBox="1"/>
          <p:nvPr/>
        </p:nvSpPr>
        <p:spPr>
          <a:xfrm rot="16200000">
            <a:off x="5683607" y="3283368"/>
            <a:ext cx="1346844" cy="338554"/>
          </a:xfrm>
          <a:prstGeom prst="rect">
            <a:avLst/>
          </a:prstGeom>
          <a:noFill/>
        </p:spPr>
        <p:txBody>
          <a:bodyPr wrap="none" rtlCol="0">
            <a:spAutoFit/>
          </a:bodyPr>
          <a:lstStyle/>
          <a:p>
            <a:r>
              <a:rPr lang="en-US" sz="1600"/>
              <a:t>modified fbld</a:t>
            </a:r>
          </a:p>
        </p:txBody>
      </p:sp>
      <p:sp>
        <p:nvSpPr>
          <p:cNvPr id="12" name="TextBox 11">
            <a:extLst>
              <a:ext uri="{FF2B5EF4-FFF2-40B4-BE49-F238E27FC236}">
                <a16:creationId xmlns:a16="http://schemas.microsoft.com/office/drawing/2014/main" id="{48C1F0DB-E54F-B9B2-AD51-523535D69DB9}"/>
              </a:ext>
            </a:extLst>
          </p:cNvPr>
          <p:cNvSpPr txBox="1"/>
          <p:nvPr/>
        </p:nvSpPr>
        <p:spPr>
          <a:xfrm rot="16200000">
            <a:off x="7957377" y="4898619"/>
            <a:ext cx="1085554" cy="338554"/>
          </a:xfrm>
          <a:prstGeom prst="rect">
            <a:avLst/>
          </a:prstGeom>
          <a:noFill/>
        </p:spPr>
        <p:txBody>
          <a:bodyPr wrap="none" rtlCol="0">
            <a:spAutoFit/>
          </a:bodyPr>
          <a:lstStyle/>
          <a:p>
            <a:r>
              <a:rPr lang="en-US" sz="1600"/>
              <a:t>histogram</a:t>
            </a:r>
          </a:p>
        </p:txBody>
      </p:sp>
      <p:sp>
        <p:nvSpPr>
          <p:cNvPr id="13" name="TextBox 12">
            <a:extLst>
              <a:ext uri="{FF2B5EF4-FFF2-40B4-BE49-F238E27FC236}">
                <a16:creationId xmlns:a16="http://schemas.microsoft.com/office/drawing/2014/main" id="{292DAB57-B16B-51C5-B9B3-E57F388D9E92}"/>
              </a:ext>
            </a:extLst>
          </p:cNvPr>
          <p:cNvSpPr txBox="1"/>
          <p:nvPr/>
        </p:nvSpPr>
        <p:spPr>
          <a:xfrm rot="16200000">
            <a:off x="7849176" y="3283369"/>
            <a:ext cx="1301959" cy="338554"/>
          </a:xfrm>
          <a:prstGeom prst="rect">
            <a:avLst/>
          </a:prstGeom>
          <a:noFill/>
        </p:spPr>
        <p:txBody>
          <a:bodyPr wrap="none" rtlCol="0">
            <a:spAutoFit/>
          </a:bodyPr>
          <a:lstStyle/>
          <a:p>
            <a:r>
              <a:rPr lang="en-US" sz="1600"/>
              <a:t>accumulator</a:t>
            </a:r>
          </a:p>
        </p:txBody>
      </p:sp>
      <p:sp>
        <p:nvSpPr>
          <p:cNvPr id="14" name="Rectangle 13">
            <a:extLst>
              <a:ext uri="{FF2B5EF4-FFF2-40B4-BE49-F238E27FC236}">
                <a16:creationId xmlns:a16="http://schemas.microsoft.com/office/drawing/2014/main" id="{3A517396-ADA4-A7C5-77BB-2F93C3EB2650}"/>
              </a:ext>
            </a:extLst>
          </p:cNvPr>
          <p:cNvSpPr/>
          <p:nvPr/>
        </p:nvSpPr>
        <p:spPr>
          <a:xfrm>
            <a:off x="8515350" y="2171700"/>
            <a:ext cx="695325" cy="442741"/>
          </a:xfrm>
          <a:prstGeom prst="rect">
            <a:avLst/>
          </a:prstGeom>
          <a:solidFill>
            <a:srgbClr val="DFEB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3222F"/>
                </a:solidFill>
              </a:rPr>
              <a:t>Zynq</a:t>
            </a:r>
          </a:p>
        </p:txBody>
      </p:sp>
    </p:spTree>
    <p:extLst>
      <p:ext uri="{BB962C8B-B14F-4D97-AF65-F5344CB8AC3E}">
        <p14:creationId xmlns:p14="http://schemas.microsoft.com/office/powerpoint/2010/main" val="1604818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47B24-5AB7-2828-963B-8D269CFE3EF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87D391F-E02A-0AEF-3165-84E50B1BA9F6}"/>
              </a:ext>
            </a:extLst>
          </p:cNvPr>
          <p:cNvSpPr>
            <a:spLocks noGrp="1"/>
          </p:cNvSpPr>
          <p:nvPr>
            <p:ph type="sldNum" sz="quarter" idx="4"/>
          </p:nvPr>
        </p:nvSpPr>
        <p:spPr/>
        <p:txBody>
          <a:bodyPr/>
          <a:lstStyle/>
          <a:p>
            <a:fld id="{933A556B-7C63-244D-9B7C-B0EA8042B330}" type="slidenum">
              <a:rPr lang="en-US" smtClean="0"/>
              <a:pPr/>
              <a:t>33</a:t>
            </a:fld>
            <a:endParaRPr lang="en-US" sz="1000"/>
          </a:p>
        </p:txBody>
      </p:sp>
      <p:sp>
        <p:nvSpPr>
          <p:cNvPr id="4" name="Title 3">
            <a:extLst>
              <a:ext uri="{FF2B5EF4-FFF2-40B4-BE49-F238E27FC236}">
                <a16:creationId xmlns:a16="http://schemas.microsoft.com/office/drawing/2014/main" id="{1C678B85-5C28-AF1D-6A48-8A59D60A3E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683C7AC-51C7-84FC-99DF-10C346DD9093}"/>
              </a:ext>
            </a:extLst>
          </p:cNvPr>
          <p:cNvPicPr>
            <a:picLocks noChangeAspect="1"/>
          </p:cNvPicPr>
          <p:nvPr/>
        </p:nvPicPr>
        <p:blipFill>
          <a:blip r:embed="rId2"/>
          <a:stretch>
            <a:fillRect/>
          </a:stretch>
        </p:blipFill>
        <p:spPr>
          <a:xfrm>
            <a:off x="1149636" y="97173"/>
            <a:ext cx="9892728" cy="5935637"/>
          </a:xfrm>
          <a:prstGeom prst="rect">
            <a:avLst/>
          </a:prstGeom>
        </p:spPr>
      </p:pic>
    </p:spTree>
    <p:extLst>
      <p:ext uri="{BB962C8B-B14F-4D97-AF65-F5344CB8AC3E}">
        <p14:creationId xmlns:p14="http://schemas.microsoft.com/office/powerpoint/2010/main" val="2636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730B6-BFF5-5309-F5CD-BC487CBC5792}"/>
              </a:ext>
            </a:extLst>
          </p:cNvPr>
          <p:cNvSpPr>
            <a:spLocks noGrp="1"/>
          </p:cNvSpPr>
          <p:nvPr>
            <p:ph idx="1"/>
          </p:nvPr>
        </p:nvSpPr>
        <p:spPr>
          <a:xfrm>
            <a:off x="571500" y="1058779"/>
            <a:ext cx="5524500" cy="4974031"/>
          </a:xfrm>
        </p:spPr>
        <p:txBody>
          <a:bodyPr>
            <a:normAutofit/>
          </a:bodyPr>
          <a:lstStyle/>
          <a:p>
            <a:r>
              <a:rPr lang="en-US"/>
              <a:t>Procedure:</a:t>
            </a:r>
          </a:p>
          <a:p>
            <a:pPr marL="514350" indent="-514350">
              <a:buAutoNum type="arabicPeriod"/>
            </a:pPr>
            <a:r>
              <a:rPr lang="en-US" sz="2000"/>
              <a:t>Set DAT registers so that ADC channels are connected to the ADC DAC</a:t>
            </a:r>
          </a:p>
          <a:p>
            <a:pPr marL="514350" indent="-514350">
              <a:buAutoNum type="arabicPeriod"/>
            </a:pPr>
            <a:r>
              <a:rPr lang="en-US" sz="2000"/>
              <a:t>Set DAC to 0 LSB</a:t>
            </a:r>
          </a:p>
          <a:p>
            <a:pPr marL="514350" indent="-514350">
              <a:buAutoNum type="arabicPeriod"/>
            </a:pPr>
            <a:r>
              <a:rPr lang="en-US" sz="2000"/>
              <a:t>Set number of samples to take</a:t>
            </a:r>
          </a:p>
          <a:p>
            <a:pPr marL="514350" indent="-514350">
              <a:buAutoNum type="arabicPeriod"/>
            </a:pPr>
            <a:r>
              <a:rPr lang="en-US" sz="2000"/>
              <a:t>Trigger the accumulators</a:t>
            </a:r>
          </a:p>
          <a:p>
            <a:pPr marL="514350" indent="-514350">
              <a:buAutoNum type="arabicPeriod"/>
            </a:pPr>
            <a:r>
              <a:rPr lang="en-US" sz="2000"/>
              <a:t>When accumulators finished, read channel totals out one by one </a:t>
            </a:r>
          </a:p>
          <a:p>
            <a:pPr marL="514350" indent="-514350">
              <a:buAutoNum type="arabicPeriod"/>
            </a:pPr>
            <a:r>
              <a:rPr lang="en-US" sz="2000"/>
              <a:t>Set DAC to 1 LSB</a:t>
            </a:r>
          </a:p>
          <a:p>
            <a:pPr marL="514350" indent="-514350">
              <a:buAutoNum type="arabicPeriod"/>
            </a:pPr>
            <a:r>
              <a:rPr lang="en-US" sz="2000"/>
              <a:t>…etc.</a:t>
            </a:r>
          </a:p>
          <a:p>
            <a:pPr marL="514350" indent="-514350">
              <a:buAutoNum type="arabicPeriod"/>
            </a:pPr>
            <a:endParaRPr lang="en-US"/>
          </a:p>
          <a:p>
            <a:pPr marL="0" indent="0"/>
            <a:endParaRPr lang="en-US"/>
          </a:p>
        </p:txBody>
      </p:sp>
      <p:sp>
        <p:nvSpPr>
          <p:cNvPr id="3" name="Slide Number Placeholder 2">
            <a:extLst>
              <a:ext uri="{FF2B5EF4-FFF2-40B4-BE49-F238E27FC236}">
                <a16:creationId xmlns:a16="http://schemas.microsoft.com/office/drawing/2014/main" id="{29830F7D-5E22-11EB-98FE-5A12ED238862}"/>
              </a:ext>
            </a:extLst>
          </p:cNvPr>
          <p:cNvSpPr>
            <a:spLocks noGrp="1"/>
          </p:cNvSpPr>
          <p:nvPr>
            <p:ph type="sldNum" sz="quarter" idx="4"/>
          </p:nvPr>
        </p:nvSpPr>
        <p:spPr/>
        <p:txBody>
          <a:bodyPr/>
          <a:lstStyle/>
          <a:p>
            <a:fld id="{933A556B-7C63-244D-9B7C-B0EA8042B330}" type="slidenum">
              <a:rPr lang="en-US" smtClean="0"/>
              <a:pPr/>
              <a:t>34</a:t>
            </a:fld>
            <a:endParaRPr lang="en-US" sz="1000"/>
          </a:p>
        </p:txBody>
      </p:sp>
      <p:sp>
        <p:nvSpPr>
          <p:cNvPr id="4" name="Title 3">
            <a:extLst>
              <a:ext uri="{FF2B5EF4-FFF2-40B4-BE49-F238E27FC236}">
                <a16:creationId xmlns:a16="http://schemas.microsoft.com/office/drawing/2014/main" id="{1396509E-EAA1-B5B5-66EE-D7C35958B4D4}"/>
              </a:ext>
            </a:extLst>
          </p:cNvPr>
          <p:cNvSpPr>
            <a:spLocks noGrp="1"/>
          </p:cNvSpPr>
          <p:nvPr>
            <p:ph type="title"/>
          </p:nvPr>
        </p:nvSpPr>
        <p:spPr/>
        <p:txBody>
          <a:bodyPr/>
          <a:lstStyle/>
          <a:p>
            <a:r>
              <a:rPr lang="en-US"/>
              <a:t>Accumulator software (still in development) </a:t>
            </a:r>
          </a:p>
        </p:txBody>
      </p:sp>
      <p:sp>
        <p:nvSpPr>
          <p:cNvPr id="5" name="Content Placeholder 1">
            <a:extLst>
              <a:ext uri="{FF2B5EF4-FFF2-40B4-BE49-F238E27FC236}">
                <a16:creationId xmlns:a16="http://schemas.microsoft.com/office/drawing/2014/main" id="{B69480F0-8C01-7406-BE69-0242928CB729}"/>
              </a:ext>
            </a:extLst>
          </p:cNvPr>
          <p:cNvSpPr txBox="1">
            <a:spLocks/>
          </p:cNvSpPr>
          <p:nvPr/>
        </p:nvSpPr>
        <p:spPr>
          <a:xfrm>
            <a:off x="6096000" y="1058779"/>
            <a:ext cx="6096000" cy="4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Command line:</a:t>
            </a:r>
          </a:p>
          <a:p>
            <a:r>
              <a:rPr lang="en-US" sz="1200" dirty="0" err="1">
                <a:latin typeface="Courier New" panose="02070309020205020404" pitchFamily="49" charset="0"/>
                <a:cs typeface="Courier New" panose="02070309020205020404" pitchFamily="49" charset="0"/>
              </a:rPr>
              <a:t>root@dune-wib</a:t>
            </a:r>
            <a:r>
              <a:rPr lang="en-US" sz="1200" dirty="0">
                <a:latin typeface="Courier New" panose="02070309020205020404" pitchFamily="49" charset="0"/>
                <a:cs typeface="Courier New" panose="02070309020205020404" pitchFamily="49" charset="0"/>
              </a:rPr>
              <a:t>:~/BNL_CE_WIB_SW_QC# python3 adc_dac_cal.py</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python3 adc_dac_plot.py </a:t>
            </a:r>
            <a:r>
              <a:rPr lang="en-US" sz="1200" dirty="0" err="1">
                <a:latin typeface="Courier New" panose="02070309020205020404" pitchFamily="49" charset="0"/>
                <a:cs typeface="Courier New" panose="02070309020205020404" pitchFamily="49" charset="0"/>
              </a:rPr>
              <a:t>tmp_data</a:t>
            </a:r>
            <a:r>
              <a:rPr lang="en-US" sz="1200" dirty="0">
                <a:latin typeface="Courier New" panose="02070309020205020404" pitchFamily="49" charset="0"/>
                <a:cs typeface="Courier New" panose="02070309020205020404" pitchFamily="49" charset="0"/>
              </a:rPr>
              <a:t>/ADCcal_02_10_2021_06_19_06.bin</a:t>
            </a:r>
          </a:p>
          <a:p>
            <a:endParaRPr lang="en-US" dirty="0"/>
          </a:p>
          <a:p>
            <a:endParaRPr lang="en-US" dirty="0"/>
          </a:p>
          <a:p>
            <a:pPr marL="514350" indent="-514350">
              <a:buFont typeface="Arial" panose="020B0604020202020204" pitchFamily="34" charset="0"/>
              <a:buAutoNum type="arabicPeriod"/>
            </a:pPr>
            <a:endParaRPr lang="en-US" dirty="0"/>
          </a:p>
          <a:p>
            <a:pPr marL="0" indent="0"/>
            <a:endParaRPr lang="en-US" dirty="0"/>
          </a:p>
        </p:txBody>
      </p:sp>
    </p:spTree>
    <p:extLst>
      <p:ext uri="{BB962C8B-B14F-4D97-AF65-F5344CB8AC3E}">
        <p14:creationId xmlns:p14="http://schemas.microsoft.com/office/powerpoint/2010/main" val="883678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730B6-BFF5-5309-F5CD-BC487CBC5792}"/>
              </a:ext>
            </a:extLst>
          </p:cNvPr>
          <p:cNvSpPr>
            <a:spLocks noGrp="1"/>
          </p:cNvSpPr>
          <p:nvPr>
            <p:ph idx="1"/>
          </p:nvPr>
        </p:nvSpPr>
        <p:spPr>
          <a:xfrm>
            <a:off x="571500" y="1058779"/>
            <a:ext cx="5638800" cy="4974031"/>
          </a:xfrm>
        </p:spPr>
        <p:txBody>
          <a:bodyPr>
            <a:normAutofit lnSpcReduction="10000"/>
          </a:bodyPr>
          <a:lstStyle/>
          <a:p>
            <a:r>
              <a:rPr lang="en-US" dirty="0"/>
              <a:t>Procedure (after hardware setup):</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Set WIB register so that P8 LEMO input is sent over data cable to the DAT </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Set DAT registers so that ADC channels are connected to WIB external signal</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Set </a:t>
            </a:r>
            <a:r>
              <a:rPr lang="en-US" sz="2000" dirty="0" err="1">
                <a:solidFill>
                  <a:srgbClr val="000000"/>
                </a:solidFill>
                <a:latin typeface="Arial" panose="020B0604020202020204"/>
              </a:rPr>
              <a:t>channel_to_analyze</a:t>
            </a:r>
            <a:r>
              <a:rPr lang="en-US" sz="2000" dirty="0">
                <a:solidFill>
                  <a:srgbClr val="000000"/>
                </a:solidFill>
                <a:latin typeface="Arial" panose="020B0604020202020204"/>
              </a:rPr>
              <a:t> to 0</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Wait until live channel monitor register equals 0x0000</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Trigger </a:t>
            </a:r>
            <a:r>
              <a:rPr lang="en-US" sz="2000" dirty="0">
                <a:solidFill>
                  <a:srgbClr val="000000"/>
                </a:solidFill>
                <a:latin typeface="Arial" panose="020B0604020202020204"/>
              </a:rPr>
              <a:t>histogram</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When </a:t>
            </a:r>
            <a:r>
              <a:rPr lang="en-US" sz="2000" dirty="0">
                <a:solidFill>
                  <a:srgbClr val="000000"/>
                </a:solidFill>
                <a:latin typeface="Arial" panose="020B0604020202020204"/>
              </a:rPr>
              <a:t>histogram indicates it’s finished, copy the histogram block of memory</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Set </a:t>
            </a:r>
            <a:r>
              <a:rPr lang="en-US" sz="2000" dirty="0" err="1">
                <a:solidFill>
                  <a:srgbClr val="000000"/>
                </a:solidFill>
                <a:latin typeface="Arial" panose="020B0604020202020204"/>
              </a:rPr>
              <a:t>channel_to_analyze</a:t>
            </a:r>
            <a:r>
              <a:rPr lang="en-US" sz="2000" dirty="0">
                <a:solidFill>
                  <a:srgbClr val="000000"/>
                </a:solidFill>
                <a:latin typeface="Arial" panose="020B0604020202020204"/>
              </a:rPr>
              <a:t> to 1</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…etc.</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Save the copied data to a .bin file or similar</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a:p>
            <a:endParaRPr lang="en-US" dirty="0"/>
          </a:p>
        </p:txBody>
      </p:sp>
      <p:sp>
        <p:nvSpPr>
          <p:cNvPr id="3" name="Slide Number Placeholder 2">
            <a:extLst>
              <a:ext uri="{FF2B5EF4-FFF2-40B4-BE49-F238E27FC236}">
                <a16:creationId xmlns:a16="http://schemas.microsoft.com/office/drawing/2014/main" id="{29830F7D-5E22-11EB-98FE-5A12ED238862}"/>
              </a:ext>
            </a:extLst>
          </p:cNvPr>
          <p:cNvSpPr>
            <a:spLocks noGrp="1"/>
          </p:cNvSpPr>
          <p:nvPr>
            <p:ph type="sldNum" sz="quarter" idx="4"/>
          </p:nvPr>
        </p:nvSpPr>
        <p:spPr/>
        <p:txBody>
          <a:bodyPr/>
          <a:lstStyle/>
          <a:p>
            <a:fld id="{933A556B-7C63-244D-9B7C-B0EA8042B330}" type="slidenum">
              <a:rPr lang="en-US" smtClean="0"/>
              <a:pPr/>
              <a:t>35</a:t>
            </a:fld>
            <a:endParaRPr lang="en-US" sz="1000"/>
          </a:p>
        </p:txBody>
      </p:sp>
      <p:sp>
        <p:nvSpPr>
          <p:cNvPr id="4" name="Title 3">
            <a:extLst>
              <a:ext uri="{FF2B5EF4-FFF2-40B4-BE49-F238E27FC236}">
                <a16:creationId xmlns:a16="http://schemas.microsoft.com/office/drawing/2014/main" id="{1396509E-EAA1-B5B5-66EE-D7C35958B4D4}"/>
              </a:ext>
            </a:extLst>
          </p:cNvPr>
          <p:cNvSpPr>
            <a:spLocks noGrp="1"/>
          </p:cNvSpPr>
          <p:nvPr>
            <p:ph type="title"/>
          </p:nvPr>
        </p:nvSpPr>
        <p:spPr/>
        <p:txBody>
          <a:bodyPr/>
          <a:lstStyle/>
          <a:p>
            <a:r>
              <a:rPr lang="en-US"/>
              <a:t>Histogram software (still in development) </a:t>
            </a:r>
          </a:p>
        </p:txBody>
      </p:sp>
      <p:sp>
        <p:nvSpPr>
          <p:cNvPr id="5" name="Content Placeholder 1">
            <a:extLst>
              <a:ext uri="{FF2B5EF4-FFF2-40B4-BE49-F238E27FC236}">
                <a16:creationId xmlns:a16="http://schemas.microsoft.com/office/drawing/2014/main" id="{90C295C6-38C0-123B-EA88-CB4B6A4B5366}"/>
              </a:ext>
            </a:extLst>
          </p:cNvPr>
          <p:cNvSpPr txBox="1">
            <a:spLocks/>
          </p:cNvSpPr>
          <p:nvPr/>
        </p:nvSpPr>
        <p:spPr>
          <a:xfrm>
            <a:off x="6210300" y="1058779"/>
            <a:ext cx="5981700" cy="4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Command line:</a:t>
            </a:r>
          </a:p>
          <a:p>
            <a:pPr marL="0" marR="0" lvl="0" indent="0" algn="l" defTabSz="914400" rtl="0" eaLnBrk="1" fontAlgn="auto" latinLnBrk="0" hangingPunct="1">
              <a:lnSpc>
                <a:spcPct val="90000"/>
              </a:lnSpc>
              <a:spcBef>
                <a:spcPts val="1000"/>
              </a:spcBef>
              <a:spcAft>
                <a:spcPts val="0"/>
              </a:spcAft>
              <a:buClrTx/>
              <a:buSzTx/>
              <a:tabLst/>
              <a:defRPr/>
            </a:pPr>
            <a:r>
              <a:rPr kumimoji="0" lang="en-US" sz="1170" b="0"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root@dune-wib</a:t>
            </a:r>
            <a:r>
              <a:rPr kumimoji="0" lang="en-US" sz="1170" b="0"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:~/BNL_CE_WIB_SW_QC# python3 adc_hist.py 1639000</a:t>
            </a:r>
          </a:p>
          <a:p>
            <a:pPr marL="0" marR="0" lvl="0" indent="0" algn="l" defTabSz="914400" rtl="0" eaLnBrk="1" fontAlgn="auto" latinLnBrk="0" hangingPunct="1">
              <a:lnSpc>
                <a:spcPct val="90000"/>
              </a:lnSpc>
              <a:spcBef>
                <a:spcPts val="1000"/>
              </a:spcBef>
              <a:spcAft>
                <a:spcPts val="0"/>
              </a:spcAft>
              <a:buClrTx/>
              <a:buSzTx/>
              <a:tabLst/>
              <a:defRPr/>
            </a:pPr>
            <a:endParaRPr lang="en-US" sz="117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90000"/>
              </a:lnSpc>
              <a:spcBef>
                <a:spcPts val="1000"/>
              </a:spcBef>
              <a:spcAft>
                <a:spcPts val="0"/>
              </a:spcAft>
              <a:buClrTx/>
              <a:buSzTx/>
              <a:tabLst/>
              <a:defRPr/>
            </a:pPr>
            <a:r>
              <a:rPr lang="en-US" sz="1170" dirty="0">
                <a:latin typeface="Courier New" panose="02070309020205020404" pitchFamily="49" charset="0"/>
                <a:cs typeface="Courier New" panose="02070309020205020404" pitchFamily="49" charset="0"/>
              </a:rPr>
              <a:t>python3 adc_hist_plot.py </a:t>
            </a:r>
            <a:r>
              <a:rPr lang="en-US" sz="1170" dirty="0" err="1">
                <a:latin typeface="Courier New" panose="02070309020205020404" pitchFamily="49" charset="0"/>
                <a:cs typeface="Courier New" panose="02070309020205020404" pitchFamily="49" charset="0"/>
              </a:rPr>
              <a:t>tmp_data</a:t>
            </a:r>
            <a:r>
              <a:rPr lang="en-US" sz="1170" dirty="0">
                <a:latin typeface="Courier New" panose="02070309020205020404" pitchFamily="49" charset="0"/>
                <a:cs typeface="Courier New" panose="02070309020205020404" pitchFamily="49" charset="0"/>
              </a:rPr>
              <a:t>/ADChist_22_09_2021_06_02_19.bin</a:t>
            </a:r>
          </a:p>
        </p:txBody>
      </p:sp>
    </p:spTree>
    <p:extLst>
      <p:ext uri="{BB962C8B-B14F-4D97-AF65-F5344CB8AC3E}">
        <p14:creationId xmlns:p14="http://schemas.microsoft.com/office/powerpoint/2010/main" val="138949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0360E-9C5C-1214-1EBD-EE8AD5C1F0D9}"/>
              </a:ext>
            </a:extLst>
          </p:cNvPr>
          <p:cNvSpPr>
            <a:spLocks noGrp="1"/>
          </p:cNvSpPr>
          <p:nvPr>
            <p:ph idx="1"/>
          </p:nvPr>
        </p:nvSpPr>
        <p:spPr/>
        <p:txBody>
          <a:bodyPr/>
          <a:lstStyle/>
          <a:p>
            <a:pPr marL="457200" indent="-457200">
              <a:buFont typeface="Arial" panose="020B0604020202020204" pitchFamily="34" charset="0"/>
              <a:buChar char="•"/>
            </a:pPr>
            <a:r>
              <a:rPr lang="en-US" dirty="0"/>
              <a:t>Initial WIB Ethernet (HERMES) frame decoding was done with Python (very slow)</a:t>
            </a:r>
          </a:p>
          <a:p>
            <a:pPr marL="457200" indent="-457200">
              <a:buFont typeface="Arial" panose="020B0604020202020204" pitchFamily="34" charset="0"/>
              <a:buChar char="•"/>
            </a:pPr>
            <a:r>
              <a:rPr lang="en-US" dirty="0"/>
              <a:t>Downloaded source code necessary for decoding frames to WIB</a:t>
            </a:r>
          </a:p>
          <a:p>
            <a:pPr marL="457200" indent="-457200">
              <a:buFont typeface="Arial" panose="020B0604020202020204" pitchFamily="34" charset="0"/>
              <a:buChar char="•"/>
            </a:pPr>
            <a:r>
              <a:rPr lang="en-US" dirty="0"/>
              <a:t>Compiled .so library file for WIB</a:t>
            </a:r>
          </a:p>
          <a:p>
            <a:pPr marL="457200" indent="-457200">
              <a:buFont typeface="Arial" panose="020B0604020202020204" pitchFamily="34" charset="0"/>
              <a:buChar char="•"/>
            </a:pPr>
            <a:r>
              <a:rPr lang="en-US" dirty="0"/>
              <a:t>Wrote script for generating a Windows or Linux library file for off-WIB analysis</a:t>
            </a:r>
          </a:p>
          <a:p>
            <a:pPr marL="457200" indent="-457200">
              <a:buFont typeface="Arial" panose="020B0604020202020204" pitchFamily="34" charset="0"/>
              <a:buChar char="•"/>
            </a:pPr>
            <a:r>
              <a:rPr lang="en-US" dirty="0"/>
              <a:t>Sped up decoding time of one frame from a few seconds to instantaneous </a:t>
            </a:r>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E2739DA-71F9-FF40-CFF9-056B253E3AE9}"/>
              </a:ext>
            </a:extLst>
          </p:cNvPr>
          <p:cNvSpPr>
            <a:spLocks noGrp="1"/>
          </p:cNvSpPr>
          <p:nvPr>
            <p:ph type="sldNum" sz="quarter" idx="4"/>
          </p:nvPr>
        </p:nvSpPr>
        <p:spPr/>
        <p:txBody>
          <a:bodyPr/>
          <a:lstStyle/>
          <a:p>
            <a:fld id="{933A556B-7C63-244D-9B7C-B0EA8042B330}" type="slidenum">
              <a:rPr lang="en-US" smtClean="0"/>
              <a:pPr/>
              <a:t>36</a:t>
            </a:fld>
            <a:endParaRPr lang="en-US" sz="1000"/>
          </a:p>
        </p:txBody>
      </p:sp>
      <p:sp>
        <p:nvSpPr>
          <p:cNvPr id="4" name="Title 3">
            <a:extLst>
              <a:ext uri="{FF2B5EF4-FFF2-40B4-BE49-F238E27FC236}">
                <a16:creationId xmlns:a16="http://schemas.microsoft.com/office/drawing/2014/main" id="{4D17FEE8-6245-E7EA-A9C3-27EE836D3DA9}"/>
              </a:ext>
            </a:extLst>
          </p:cNvPr>
          <p:cNvSpPr>
            <a:spLocks noGrp="1"/>
          </p:cNvSpPr>
          <p:nvPr>
            <p:ph type="title"/>
          </p:nvPr>
        </p:nvSpPr>
        <p:spPr/>
        <p:txBody>
          <a:bodyPr/>
          <a:lstStyle/>
          <a:p>
            <a:r>
              <a:rPr lang="en-US" dirty="0"/>
              <a:t>Faster spy buffer decoding using DUNEDAQ C++ software</a:t>
            </a:r>
          </a:p>
        </p:txBody>
      </p:sp>
    </p:spTree>
    <p:extLst>
      <p:ext uri="{BB962C8B-B14F-4D97-AF65-F5344CB8AC3E}">
        <p14:creationId xmlns:p14="http://schemas.microsoft.com/office/powerpoint/2010/main" val="66295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1F1F9-5078-EBB9-4DCE-A5FF354745C6}"/>
              </a:ext>
            </a:extLst>
          </p:cNvPr>
          <p:cNvSpPr>
            <a:spLocks noGrp="1"/>
          </p:cNvSpPr>
          <p:nvPr>
            <p:ph idx="1"/>
          </p:nvPr>
        </p:nvSpPr>
        <p:spPr>
          <a:xfrm>
            <a:off x="571500" y="1058779"/>
            <a:ext cx="5919735" cy="4974031"/>
          </a:xfrm>
        </p:spPr>
        <p:txBody>
          <a:bodyPr/>
          <a:lstStyle/>
          <a:p>
            <a:pPr marL="457200" indent="-457200">
              <a:buFont typeface="Arial" panose="020B0604020202020204" pitchFamily="34" charset="0"/>
              <a:buChar char="•"/>
            </a:pPr>
            <a:r>
              <a:rPr lang="en-US" dirty="0"/>
              <a:t>Tests 1 FEMB’s worth of ASICs</a:t>
            </a:r>
          </a:p>
          <a:p>
            <a:pPr marL="914400" lvl="1" indent="-457200"/>
            <a:r>
              <a:rPr lang="en-US" dirty="0"/>
              <a:t>2 COLDATA ASICs</a:t>
            </a:r>
          </a:p>
          <a:p>
            <a:pPr marL="914400" lvl="1" indent="-457200"/>
            <a:r>
              <a:rPr lang="en-US" dirty="0"/>
              <a:t>8 COLDADC ASICs</a:t>
            </a:r>
          </a:p>
          <a:p>
            <a:pPr marL="914400" lvl="1" indent="-457200"/>
            <a:r>
              <a:rPr lang="en-US" dirty="0"/>
              <a:t>8 </a:t>
            </a:r>
            <a:r>
              <a:rPr lang="en-US" dirty="0" err="1"/>
              <a:t>LArASICs</a:t>
            </a:r>
            <a:endParaRPr lang="en-US" dirty="0"/>
          </a:p>
          <a:p>
            <a:pPr marL="457200" indent="-457200">
              <a:buFont typeface="Arial" panose="020B0604020202020204" pitchFamily="34" charset="0"/>
              <a:buChar char="•"/>
            </a:pPr>
            <a:r>
              <a:rPr lang="en-US" dirty="0"/>
              <a:t>Appears like an FEMB to the WIB</a:t>
            </a:r>
          </a:p>
          <a:p>
            <a:pPr marL="457200" indent="-457200">
              <a:buFont typeface="Arial" panose="020B0604020202020204" pitchFamily="34" charset="0"/>
              <a:buChar char="•"/>
            </a:pPr>
            <a:r>
              <a:rPr lang="en-US" dirty="0"/>
              <a:t>Monitors all ASIC power</a:t>
            </a:r>
          </a:p>
          <a:p>
            <a:pPr marL="457200" indent="-457200">
              <a:buFont typeface="Arial" panose="020B0604020202020204" pitchFamily="34" charset="0"/>
              <a:buChar char="•"/>
            </a:pPr>
            <a:r>
              <a:rPr lang="en-US" dirty="0"/>
              <a:t>Tests all ASIC analog &amp; digital IO</a:t>
            </a:r>
          </a:p>
        </p:txBody>
      </p:sp>
      <p:sp>
        <p:nvSpPr>
          <p:cNvPr id="3" name="Slide Number Placeholder 2">
            <a:extLst>
              <a:ext uri="{FF2B5EF4-FFF2-40B4-BE49-F238E27FC236}">
                <a16:creationId xmlns:a16="http://schemas.microsoft.com/office/drawing/2014/main" id="{9D510508-08A2-E791-4AD8-0A9D742F90E8}"/>
              </a:ext>
            </a:extLst>
          </p:cNvPr>
          <p:cNvSpPr>
            <a:spLocks noGrp="1"/>
          </p:cNvSpPr>
          <p:nvPr>
            <p:ph type="sldNum" sz="quarter" idx="4"/>
          </p:nvPr>
        </p:nvSpPr>
        <p:spPr/>
        <p:txBody>
          <a:bodyPr/>
          <a:lstStyle/>
          <a:p>
            <a:fld id="{933A556B-7C63-244D-9B7C-B0EA8042B330}" type="slidenum">
              <a:rPr lang="en-US" smtClean="0"/>
              <a:pPr/>
              <a:t>4</a:t>
            </a:fld>
            <a:endParaRPr lang="en-US" sz="1000"/>
          </a:p>
        </p:txBody>
      </p:sp>
      <p:sp>
        <p:nvSpPr>
          <p:cNvPr id="4" name="Title 3">
            <a:extLst>
              <a:ext uri="{FF2B5EF4-FFF2-40B4-BE49-F238E27FC236}">
                <a16:creationId xmlns:a16="http://schemas.microsoft.com/office/drawing/2014/main" id="{CC7205BA-D9E6-E595-E0EE-A4823AB1B98D}"/>
              </a:ext>
            </a:extLst>
          </p:cNvPr>
          <p:cNvSpPr>
            <a:spLocks noGrp="1"/>
          </p:cNvSpPr>
          <p:nvPr>
            <p:ph type="title"/>
          </p:nvPr>
        </p:nvSpPr>
        <p:spPr/>
        <p:txBody>
          <a:bodyPr/>
          <a:lstStyle/>
          <a:p>
            <a:r>
              <a:rPr lang="en-US"/>
              <a:t>DAT overview</a:t>
            </a:r>
          </a:p>
        </p:txBody>
      </p:sp>
      <p:pic>
        <p:nvPicPr>
          <p:cNvPr id="5" name="Picture 6">
            <a:extLst>
              <a:ext uri="{FF2B5EF4-FFF2-40B4-BE49-F238E27FC236}">
                <a16:creationId xmlns:a16="http://schemas.microsoft.com/office/drawing/2014/main" id="{800895AD-7ACD-63C7-1426-2C935B1F4FB5}"/>
              </a:ext>
            </a:extLst>
          </p:cNvPr>
          <p:cNvPicPr>
            <a:picLocks noChangeAspect="1"/>
          </p:cNvPicPr>
          <p:nvPr/>
        </p:nvPicPr>
        <p:blipFill>
          <a:blip r:embed="rId3"/>
          <a:stretch>
            <a:fillRect/>
          </a:stretch>
        </p:blipFill>
        <p:spPr>
          <a:xfrm>
            <a:off x="7164477" y="365125"/>
            <a:ext cx="3828422" cy="2062013"/>
          </a:xfrm>
          <a:prstGeom prst="rect">
            <a:avLst/>
          </a:prstGeom>
        </p:spPr>
      </p:pic>
      <p:pic>
        <p:nvPicPr>
          <p:cNvPr id="9" name="Picture 8">
            <a:extLst>
              <a:ext uri="{FF2B5EF4-FFF2-40B4-BE49-F238E27FC236}">
                <a16:creationId xmlns:a16="http://schemas.microsoft.com/office/drawing/2014/main" id="{C52A7F3A-8D60-6E31-179D-B840ED87B60F}"/>
              </a:ext>
            </a:extLst>
          </p:cNvPr>
          <p:cNvPicPr>
            <a:picLocks noChangeAspect="1"/>
          </p:cNvPicPr>
          <p:nvPr/>
        </p:nvPicPr>
        <p:blipFill>
          <a:blip r:embed="rId4"/>
          <a:stretch>
            <a:fillRect/>
          </a:stretch>
        </p:blipFill>
        <p:spPr>
          <a:xfrm>
            <a:off x="6652010" y="2528701"/>
            <a:ext cx="4340889" cy="4085193"/>
          </a:xfrm>
          <a:prstGeom prst="rect">
            <a:avLst/>
          </a:prstGeom>
        </p:spPr>
      </p:pic>
    </p:spTree>
    <p:extLst>
      <p:ext uri="{BB962C8B-B14F-4D97-AF65-F5344CB8AC3E}">
        <p14:creationId xmlns:p14="http://schemas.microsoft.com/office/powerpoint/2010/main" val="343177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1DFEF4-581E-E52E-3726-C2E93BD0F0C1}"/>
              </a:ext>
            </a:extLst>
          </p:cNvPr>
          <p:cNvSpPr>
            <a:spLocks noGrp="1"/>
          </p:cNvSpPr>
          <p:nvPr>
            <p:ph type="sldNum" sz="quarter" idx="4"/>
          </p:nvPr>
        </p:nvSpPr>
        <p:spPr/>
        <p:txBody>
          <a:bodyPr/>
          <a:lstStyle/>
          <a:p>
            <a:fld id="{933A556B-7C63-244D-9B7C-B0EA8042B330}" type="slidenum">
              <a:rPr lang="en-US" smtClean="0"/>
              <a:pPr/>
              <a:t>5</a:t>
            </a:fld>
            <a:endParaRPr lang="en-US" sz="1000"/>
          </a:p>
        </p:txBody>
      </p:sp>
      <p:sp>
        <p:nvSpPr>
          <p:cNvPr id="4" name="Title 3">
            <a:extLst>
              <a:ext uri="{FF2B5EF4-FFF2-40B4-BE49-F238E27FC236}">
                <a16:creationId xmlns:a16="http://schemas.microsoft.com/office/drawing/2014/main" id="{978AFAA7-BD8B-9AF9-FA13-9F84BD7BFF9C}"/>
              </a:ext>
            </a:extLst>
          </p:cNvPr>
          <p:cNvSpPr>
            <a:spLocks noGrp="1"/>
          </p:cNvSpPr>
          <p:nvPr>
            <p:ph type="title"/>
          </p:nvPr>
        </p:nvSpPr>
        <p:spPr/>
        <p:txBody>
          <a:bodyPr/>
          <a:lstStyle/>
          <a:p>
            <a:r>
              <a:rPr lang="en-US" dirty="0"/>
              <a:t>ColdADC QC Procedure </a:t>
            </a:r>
            <a:r>
              <a:rPr lang="en-US"/>
              <a:t>and Test Items </a:t>
            </a:r>
            <a:r>
              <a:rPr lang="en-US" dirty="0"/>
              <a:t>based on DAT</a:t>
            </a:r>
          </a:p>
        </p:txBody>
      </p:sp>
      <p:sp>
        <p:nvSpPr>
          <p:cNvPr id="6" name="Rectangle: Rounded Corners 5">
            <a:extLst>
              <a:ext uri="{FF2B5EF4-FFF2-40B4-BE49-F238E27FC236}">
                <a16:creationId xmlns:a16="http://schemas.microsoft.com/office/drawing/2014/main" id="{B0B8AEF0-CA8D-89AE-B931-B2B421FE6F1A}"/>
              </a:ext>
            </a:extLst>
          </p:cNvPr>
          <p:cNvSpPr/>
          <p:nvPr/>
        </p:nvSpPr>
        <p:spPr>
          <a:xfrm>
            <a:off x="1452770" y="1046247"/>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Chip Placement</a:t>
            </a:r>
          </a:p>
          <a:p>
            <a:pPr algn="ctr"/>
            <a:r>
              <a:rPr lang="en-US" dirty="0"/>
              <a:t>(manual or Robot)</a:t>
            </a:r>
          </a:p>
          <a:p>
            <a:pPr algn="ctr"/>
            <a:r>
              <a:rPr lang="en-US" dirty="0"/>
              <a:t>Record input info</a:t>
            </a:r>
          </a:p>
        </p:txBody>
      </p:sp>
      <p:sp>
        <p:nvSpPr>
          <p:cNvPr id="7" name="TextBox 6">
            <a:extLst>
              <a:ext uri="{FF2B5EF4-FFF2-40B4-BE49-F238E27FC236}">
                <a16:creationId xmlns:a16="http://schemas.microsoft.com/office/drawing/2014/main" id="{1AA7143E-3299-0D62-1B18-BC66403078E8}"/>
              </a:ext>
            </a:extLst>
          </p:cNvPr>
          <p:cNvSpPr txBox="1"/>
          <p:nvPr/>
        </p:nvSpPr>
        <p:spPr>
          <a:xfrm>
            <a:off x="3947492" y="1261690"/>
            <a:ext cx="3573117" cy="523220"/>
          </a:xfrm>
          <a:prstGeom prst="rect">
            <a:avLst/>
          </a:prstGeom>
          <a:noFill/>
        </p:spPr>
        <p:txBody>
          <a:bodyPr wrap="square" rtlCol="0">
            <a:spAutoFit/>
          </a:bodyPr>
          <a:lstStyle/>
          <a:p>
            <a:r>
              <a:rPr lang="en-US" sz="1400" dirty="0"/>
              <a:t>Input info: Date, Time, Location, Tester, DAT SN, Socket SN, Chip ID, and etc. </a:t>
            </a:r>
          </a:p>
        </p:txBody>
      </p:sp>
      <p:sp>
        <p:nvSpPr>
          <p:cNvPr id="8" name="Rectangle: Rounded Corners 7">
            <a:extLst>
              <a:ext uri="{FF2B5EF4-FFF2-40B4-BE49-F238E27FC236}">
                <a16:creationId xmlns:a16="http://schemas.microsoft.com/office/drawing/2014/main" id="{6A8560A1-8F4F-F795-4459-A6B0C54C0F5E}"/>
              </a:ext>
            </a:extLst>
          </p:cNvPr>
          <p:cNvSpPr/>
          <p:nvPr/>
        </p:nvSpPr>
        <p:spPr>
          <a:xfrm>
            <a:off x="1360832" y="2373413"/>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Placement checkout</a:t>
            </a:r>
          </a:p>
          <a:p>
            <a:pPr algn="ctr"/>
            <a:r>
              <a:rPr lang="en-US" dirty="0"/>
              <a:t>(&lt;1 min)</a:t>
            </a:r>
          </a:p>
        </p:txBody>
      </p:sp>
      <p:sp>
        <p:nvSpPr>
          <p:cNvPr id="9" name="Diamond 8">
            <a:extLst>
              <a:ext uri="{FF2B5EF4-FFF2-40B4-BE49-F238E27FC236}">
                <a16:creationId xmlns:a16="http://schemas.microsoft.com/office/drawing/2014/main" id="{B6DED4F2-31B0-94FC-7016-D5673558E0BD}"/>
              </a:ext>
            </a:extLst>
          </p:cNvPr>
          <p:cNvSpPr/>
          <p:nvPr/>
        </p:nvSpPr>
        <p:spPr>
          <a:xfrm>
            <a:off x="1698348" y="3429000"/>
            <a:ext cx="1840395" cy="62285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PASS?</a:t>
            </a:r>
          </a:p>
        </p:txBody>
      </p:sp>
      <p:cxnSp>
        <p:nvCxnSpPr>
          <p:cNvPr id="11" name="Connector: Elbow 10">
            <a:extLst>
              <a:ext uri="{FF2B5EF4-FFF2-40B4-BE49-F238E27FC236}">
                <a16:creationId xmlns:a16="http://schemas.microsoft.com/office/drawing/2014/main" id="{4F1AE992-3DED-A5FA-5C12-F1CC9929A06E}"/>
              </a:ext>
            </a:extLst>
          </p:cNvPr>
          <p:cNvCxnSpPr>
            <a:stCxn id="9" idx="1"/>
            <a:endCxn id="6" idx="1"/>
          </p:cNvCxnSpPr>
          <p:nvPr/>
        </p:nvCxnSpPr>
        <p:spPr>
          <a:xfrm rot="10800000">
            <a:off x="1452770" y="1523301"/>
            <a:ext cx="245578" cy="2217126"/>
          </a:xfrm>
          <a:prstGeom prst="bentConnector3">
            <a:avLst>
              <a:gd name="adj1" fmla="val 28752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A9C3F3C-D72D-AE2B-87AE-4B6302B03FB8}"/>
              </a:ext>
            </a:extLst>
          </p:cNvPr>
          <p:cNvCxnSpPr>
            <a:cxnSpLocks/>
            <a:stCxn id="6" idx="2"/>
            <a:endCxn id="8" idx="0"/>
          </p:cNvCxnSpPr>
          <p:nvPr/>
        </p:nvCxnSpPr>
        <p:spPr>
          <a:xfrm rot="5400000">
            <a:off x="2432225" y="2186676"/>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F542CB8-4F4A-6D6A-D15A-C4D1623E5C1A}"/>
              </a:ext>
            </a:extLst>
          </p:cNvPr>
          <p:cNvCxnSpPr>
            <a:cxnSpLocks/>
            <a:stCxn id="8" idx="2"/>
            <a:endCxn id="9" idx="0"/>
          </p:cNvCxnSpPr>
          <p:nvPr/>
        </p:nvCxnSpPr>
        <p:spPr>
          <a:xfrm rot="5400000">
            <a:off x="2462834" y="3273287"/>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1D4BED6B-6F07-7DB5-2D6B-5E6F362322F3}"/>
              </a:ext>
            </a:extLst>
          </p:cNvPr>
          <p:cNvSpPr/>
          <p:nvPr/>
        </p:nvSpPr>
        <p:spPr>
          <a:xfrm>
            <a:off x="1177373" y="4487902"/>
            <a:ext cx="288233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QC testing (RT &amp; LN2)</a:t>
            </a:r>
          </a:p>
        </p:txBody>
      </p:sp>
      <p:cxnSp>
        <p:nvCxnSpPr>
          <p:cNvPr id="25" name="Connector: Elbow 24">
            <a:extLst>
              <a:ext uri="{FF2B5EF4-FFF2-40B4-BE49-F238E27FC236}">
                <a16:creationId xmlns:a16="http://schemas.microsoft.com/office/drawing/2014/main" id="{49D1D060-569F-705C-5FA4-3A0DAAE77070}"/>
              </a:ext>
            </a:extLst>
          </p:cNvPr>
          <p:cNvCxnSpPr>
            <a:cxnSpLocks/>
            <a:endCxn id="24" idx="0"/>
          </p:cNvCxnSpPr>
          <p:nvPr/>
        </p:nvCxnSpPr>
        <p:spPr>
          <a:xfrm rot="5400000">
            <a:off x="2400520" y="4269877"/>
            <a:ext cx="436048" cy="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BD9D10-6898-02B3-F91B-5FA0C033CA6B}"/>
              </a:ext>
            </a:extLst>
          </p:cNvPr>
          <p:cNvSpPr txBox="1"/>
          <p:nvPr/>
        </p:nvSpPr>
        <p:spPr>
          <a:xfrm>
            <a:off x="3876261" y="2488457"/>
            <a:ext cx="4890056" cy="523220"/>
          </a:xfrm>
          <a:prstGeom prst="rect">
            <a:avLst/>
          </a:prstGeom>
          <a:noFill/>
        </p:spPr>
        <p:txBody>
          <a:bodyPr wrap="square" rtlCol="0">
            <a:spAutoFit/>
          </a:bodyPr>
          <a:lstStyle/>
          <a:p>
            <a:r>
              <a:rPr lang="en-US" sz="1400" b="0" i="0" u="none" strike="noStrike" dirty="0">
                <a:solidFill>
                  <a:srgbClr val="000000"/>
                </a:solidFill>
                <a:effectLst/>
                <a:latin typeface="Arial" panose="020B0604020202020204" pitchFamily="34" charset="0"/>
              </a:rPr>
              <a:t>Basic functionality checkout to assure any chip is aligned in the socket, no short</a:t>
            </a:r>
            <a:r>
              <a:rPr lang="en-US" sz="1400" b="0" i="0" u="none" strike="noStrike">
                <a:solidFill>
                  <a:srgbClr val="000000"/>
                </a:solidFill>
                <a:effectLst/>
                <a:latin typeface="Arial" panose="020B0604020202020204" pitchFamily="34" charset="0"/>
              </a:rPr>
              <a:t>, no </a:t>
            </a:r>
            <a:r>
              <a:rPr lang="en-US" sz="1400" b="0" i="0" u="none" strike="noStrike" dirty="0">
                <a:solidFill>
                  <a:srgbClr val="000000"/>
                </a:solidFill>
                <a:effectLst/>
                <a:latin typeface="Arial" panose="020B0604020202020204" pitchFamily="34" charset="0"/>
              </a:rPr>
              <a:t>open pin</a:t>
            </a:r>
            <a:endParaRPr lang="en-US" sz="1100" dirty="0"/>
          </a:p>
        </p:txBody>
      </p:sp>
      <p:sp>
        <p:nvSpPr>
          <p:cNvPr id="28" name="TextBox 27">
            <a:extLst>
              <a:ext uri="{FF2B5EF4-FFF2-40B4-BE49-F238E27FC236}">
                <a16:creationId xmlns:a16="http://schemas.microsoft.com/office/drawing/2014/main" id="{258B3B97-7829-8146-178B-DB42FFAD77B4}"/>
              </a:ext>
            </a:extLst>
          </p:cNvPr>
          <p:cNvSpPr txBox="1"/>
          <p:nvPr/>
        </p:nvSpPr>
        <p:spPr>
          <a:xfrm>
            <a:off x="2618542" y="4085212"/>
            <a:ext cx="338554" cy="369332"/>
          </a:xfrm>
          <a:prstGeom prst="rect">
            <a:avLst/>
          </a:prstGeom>
          <a:noFill/>
        </p:spPr>
        <p:txBody>
          <a:bodyPr wrap="none" rtlCol="0">
            <a:spAutoFit/>
          </a:bodyPr>
          <a:lstStyle/>
          <a:p>
            <a:r>
              <a:rPr lang="en-US" dirty="0"/>
              <a:t>Y</a:t>
            </a:r>
          </a:p>
        </p:txBody>
      </p:sp>
      <p:sp>
        <p:nvSpPr>
          <p:cNvPr id="30" name="TextBox 29">
            <a:extLst>
              <a:ext uri="{FF2B5EF4-FFF2-40B4-BE49-F238E27FC236}">
                <a16:creationId xmlns:a16="http://schemas.microsoft.com/office/drawing/2014/main" id="{97AFF526-3B96-E79A-B1CD-0C5BCCEEE136}"/>
              </a:ext>
            </a:extLst>
          </p:cNvPr>
          <p:cNvSpPr txBox="1"/>
          <p:nvPr/>
        </p:nvSpPr>
        <p:spPr>
          <a:xfrm>
            <a:off x="654116" y="2748242"/>
            <a:ext cx="351378" cy="369332"/>
          </a:xfrm>
          <a:prstGeom prst="rect">
            <a:avLst/>
          </a:prstGeom>
          <a:noFill/>
        </p:spPr>
        <p:txBody>
          <a:bodyPr wrap="none" rtlCol="0">
            <a:spAutoFit/>
          </a:bodyPr>
          <a:lstStyle/>
          <a:p>
            <a:r>
              <a:rPr lang="en-US" dirty="0"/>
              <a:t>N</a:t>
            </a:r>
          </a:p>
        </p:txBody>
      </p:sp>
      <p:sp>
        <p:nvSpPr>
          <p:cNvPr id="31" name="Left Brace 30">
            <a:extLst>
              <a:ext uri="{FF2B5EF4-FFF2-40B4-BE49-F238E27FC236}">
                <a16:creationId xmlns:a16="http://schemas.microsoft.com/office/drawing/2014/main" id="{EAB1F182-DF25-F0B9-8653-F4446ADAF640}"/>
              </a:ext>
            </a:extLst>
          </p:cNvPr>
          <p:cNvSpPr/>
          <p:nvPr/>
        </p:nvSpPr>
        <p:spPr>
          <a:xfrm>
            <a:off x="4113013" y="3173896"/>
            <a:ext cx="432486" cy="35078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79F0EFA-7C45-5B52-25FC-8BC83BB2270D}"/>
              </a:ext>
            </a:extLst>
          </p:cNvPr>
          <p:cNvSpPr/>
          <p:nvPr/>
        </p:nvSpPr>
        <p:spPr>
          <a:xfrm>
            <a:off x="4792938" y="3071381"/>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u="none" strike="noStrike" dirty="0">
                <a:solidFill>
                  <a:schemeClr val="bg1"/>
                </a:solidFill>
                <a:effectLst/>
                <a:latin typeface="Arial" panose="020B0604020202020204" pitchFamily="34" charset="0"/>
              </a:rPr>
              <a:t>Power cycle at least 5 times with different configs</a:t>
            </a:r>
            <a:endParaRPr lang="en-US" sz="1600" dirty="0">
              <a:solidFill>
                <a:schemeClr val="bg1"/>
              </a:solidFill>
            </a:endParaRPr>
          </a:p>
        </p:txBody>
      </p:sp>
      <p:sp>
        <p:nvSpPr>
          <p:cNvPr id="33" name="Rectangle: Rounded Corners 32">
            <a:extLst>
              <a:ext uri="{FF2B5EF4-FFF2-40B4-BE49-F238E27FC236}">
                <a16:creationId xmlns:a16="http://schemas.microsoft.com/office/drawing/2014/main" id="{C5F3157B-B882-127A-96A0-31C19F6B8F15}"/>
              </a:ext>
            </a:extLst>
          </p:cNvPr>
          <p:cNvSpPr/>
          <p:nvPr/>
        </p:nvSpPr>
        <p:spPr>
          <a:xfrm>
            <a:off x="4792938" y="3410708"/>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Test I2C communication (Write/read registers)</a:t>
            </a:r>
          </a:p>
        </p:txBody>
      </p:sp>
      <p:sp>
        <p:nvSpPr>
          <p:cNvPr id="36" name="Rectangle: Rounded Corners 35">
            <a:extLst>
              <a:ext uri="{FF2B5EF4-FFF2-40B4-BE49-F238E27FC236}">
                <a16:creationId xmlns:a16="http://schemas.microsoft.com/office/drawing/2014/main" id="{C30905D8-C6D6-376B-F05C-AA136FC78882}"/>
              </a:ext>
            </a:extLst>
          </p:cNvPr>
          <p:cNvSpPr/>
          <p:nvPr/>
        </p:nvSpPr>
        <p:spPr>
          <a:xfrm>
            <a:off x="4792937" y="375871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u="none" strike="noStrike" dirty="0">
                <a:solidFill>
                  <a:schemeClr val="bg1"/>
                </a:solidFill>
                <a:effectLst/>
                <a:latin typeface="Arial" panose="020B0604020202020204" pitchFamily="34" charset="0"/>
              </a:rPr>
              <a:t>Check power-on reset (verify default register values)</a:t>
            </a:r>
            <a:endParaRPr lang="en-US" sz="1400" dirty="0">
              <a:solidFill>
                <a:schemeClr val="bg1"/>
              </a:solidFill>
              <a:latin typeface="Arial" panose="020B0604020202020204" pitchFamily="34" charset="0"/>
            </a:endParaRPr>
          </a:p>
        </p:txBody>
      </p:sp>
      <p:sp>
        <p:nvSpPr>
          <p:cNvPr id="37" name="Rectangle: Rounded Corners 36">
            <a:extLst>
              <a:ext uri="{FF2B5EF4-FFF2-40B4-BE49-F238E27FC236}">
                <a16:creationId xmlns:a16="http://schemas.microsoft.com/office/drawing/2014/main" id="{81FB973F-7E88-D28C-D574-68326D4D7514}"/>
              </a:ext>
            </a:extLst>
          </p:cNvPr>
          <p:cNvSpPr/>
          <p:nvPr/>
        </p:nvSpPr>
        <p:spPr>
          <a:xfrm>
            <a:off x="4792936" y="4096436"/>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Arial" panose="020B0604020202020204" pitchFamily="34" charset="0"/>
              </a:rPr>
              <a:t>Measure reference voltages</a:t>
            </a:r>
            <a:endParaRPr lang="en-US" sz="1400" dirty="0">
              <a:solidFill>
                <a:schemeClr val="bg1"/>
              </a:solidFill>
              <a:latin typeface="Arial" panose="020B0604020202020204" pitchFamily="34" charset="0"/>
            </a:endParaRPr>
          </a:p>
        </p:txBody>
      </p:sp>
      <p:sp>
        <p:nvSpPr>
          <p:cNvPr id="38" name="Rectangle: Rounded Corners 37">
            <a:extLst>
              <a:ext uri="{FF2B5EF4-FFF2-40B4-BE49-F238E27FC236}">
                <a16:creationId xmlns:a16="http://schemas.microsoft.com/office/drawing/2014/main" id="{916C45B1-6134-063D-54E3-BBDFF5BDE416}"/>
              </a:ext>
            </a:extLst>
          </p:cNvPr>
          <p:cNvSpPr/>
          <p:nvPr/>
        </p:nvSpPr>
        <p:spPr>
          <a:xfrm>
            <a:off x="4792939" y="4772093"/>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panose="020B0604020202020204" pitchFamily="34" charset="0"/>
              </a:rPr>
              <a:t>Perform auto calibration; check weights</a:t>
            </a:r>
          </a:p>
        </p:txBody>
      </p:sp>
      <p:sp>
        <p:nvSpPr>
          <p:cNvPr id="39" name="Rectangle: Rounded Corners 38">
            <a:extLst>
              <a:ext uri="{FF2B5EF4-FFF2-40B4-BE49-F238E27FC236}">
                <a16:creationId xmlns:a16="http://schemas.microsoft.com/office/drawing/2014/main" id="{CB42576F-CBB3-E0D6-A44D-EF74652AF66A}"/>
              </a:ext>
            </a:extLst>
          </p:cNvPr>
          <p:cNvSpPr/>
          <p:nvPr/>
        </p:nvSpPr>
        <p:spPr>
          <a:xfrm>
            <a:off x="4792939" y="511611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Arial" panose="020B0604020202020204" pitchFamily="34" charset="0"/>
              </a:rPr>
              <a:t>Measure open channel noise (</a:t>
            </a:r>
            <a:r>
              <a:rPr lang="en-US" sz="1800" b="0" i="0" u="none" strike="noStrike" dirty="0">
                <a:solidFill>
                  <a:srgbClr val="FFFF00"/>
                </a:solidFill>
                <a:effectLst/>
                <a:latin typeface="Arial" panose="020B0604020202020204" pitchFamily="34" charset="0"/>
              </a:rPr>
              <a:t>new DAT</a:t>
            </a:r>
            <a:r>
              <a:rPr lang="en-US" sz="1800" b="0" i="0" u="none" strike="noStrike" dirty="0">
                <a:solidFill>
                  <a:schemeClr val="bg1"/>
                </a:solidFill>
                <a:effectLst/>
                <a:latin typeface="Arial" panose="020B0604020202020204" pitchFamily="34" charset="0"/>
              </a:rPr>
              <a:t>)</a:t>
            </a:r>
            <a:endParaRPr lang="en-US" dirty="0">
              <a:solidFill>
                <a:schemeClr val="bg1"/>
              </a:solidFill>
              <a:latin typeface="Arial" panose="020B0604020202020204" pitchFamily="34" charset="0"/>
            </a:endParaRPr>
          </a:p>
        </p:txBody>
      </p:sp>
      <p:sp>
        <p:nvSpPr>
          <p:cNvPr id="41" name="Rectangle: Rounded Corners 40">
            <a:extLst>
              <a:ext uri="{FF2B5EF4-FFF2-40B4-BE49-F238E27FC236}">
                <a16:creationId xmlns:a16="http://schemas.microsoft.com/office/drawing/2014/main" id="{C21B90B5-209C-C578-5525-ACE37EAD79AA}"/>
              </a:ext>
            </a:extLst>
          </p:cNvPr>
          <p:cNvSpPr/>
          <p:nvPr/>
        </p:nvSpPr>
        <p:spPr>
          <a:xfrm>
            <a:off x="4792939" y="5461084"/>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FFC000"/>
                </a:solidFill>
                <a:latin typeface="Arial" panose="020B0604020202020204" pitchFamily="34" charset="0"/>
              </a:rPr>
              <a:t>Measure DNL/INL (slow ramp or sine wave input)</a:t>
            </a:r>
          </a:p>
        </p:txBody>
      </p:sp>
      <p:sp>
        <p:nvSpPr>
          <p:cNvPr id="42" name="Rectangle: Rounded Corners 41">
            <a:extLst>
              <a:ext uri="{FF2B5EF4-FFF2-40B4-BE49-F238E27FC236}">
                <a16:creationId xmlns:a16="http://schemas.microsoft.com/office/drawing/2014/main" id="{01C9C1B5-CC6A-9A5D-EE77-696DC2C7573F}"/>
              </a:ext>
            </a:extLst>
          </p:cNvPr>
          <p:cNvSpPr/>
          <p:nvPr/>
        </p:nvSpPr>
        <p:spPr>
          <a:xfrm>
            <a:off x="4792939" y="5799293"/>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Check overflow protection</a:t>
            </a:r>
          </a:p>
        </p:txBody>
      </p:sp>
      <p:sp>
        <p:nvSpPr>
          <p:cNvPr id="43" name="Rectangle: Rounded Corners 42">
            <a:extLst>
              <a:ext uri="{FF2B5EF4-FFF2-40B4-BE49-F238E27FC236}">
                <a16:creationId xmlns:a16="http://schemas.microsoft.com/office/drawing/2014/main" id="{2EC7646B-394C-A39D-9E7F-A64111F412D9}"/>
              </a:ext>
            </a:extLst>
          </p:cNvPr>
          <p:cNvSpPr/>
          <p:nvPr/>
        </p:nvSpPr>
        <p:spPr>
          <a:xfrm>
            <a:off x="4792938" y="613750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Measure ENOB </a:t>
            </a:r>
            <a:r>
              <a:rPr lang="en-US" sz="1400" dirty="0">
                <a:solidFill>
                  <a:schemeClr val="bg1"/>
                </a:solidFill>
                <a:latin typeface="Arial" panose="020B0604020202020204" pitchFamily="34" charset="0"/>
              </a:rPr>
              <a:t>(optional, performance to be evaluated)</a:t>
            </a:r>
            <a:endParaRPr lang="en-US" sz="1600" dirty="0">
              <a:solidFill>
                <a:schemeClr val="bg1"/>
              </a:solidFill>
              <a:latin typeface="Arial" panose="020B0604020202020204" pitchFamily="34" charset="0"/>
            </a:endParaRPr>
          </a:p>
        </p:txBody>
      </p:sp>
      <p:sp>
        <p:nvSpPr>
          <p:cNvPr id="44" name="Rectangle: Rounded Corners 43">
            <a:extLst>
              <a:ext uri="{FF2B5EF4-FFF2-40B4-BE49-F238E27FC236}">
                <a16:creationId xmlns:a16="http://schemas.microsoft.com/office/drawing/2014/main" id="{08F2DF9A-F122-32F8-D1A8-D92ECB0262DD}"/>
              </a:ext>
            </a:extLst>
          </p:cNvPr>
          <p:cNvSpPr/>
          <p:nvPr/>
        </p:nvSpPr>
        <p:spPr>
          <a:xfrm>
            <a:off x="4792935" y="4433925"/>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Measure ring oscillator frequency</a:t>
            </a:r>
          </a:p>
        </p:txBody>
      </p:sp>
      <p:sp>
        <p:nvSpPr>
          <p:cNvPr id="45" name="Rectangle: Rounded Corners 44">
            <a:extLst>
              <a:ext uri="{FF2B5EF4-FFF2-40B4-BE49-F238E27FC236}">
                <a16:creationId xmlns:a16="http://schemas.microsoft.com/office/drawing/2014/main" id="{36230D30-7316-E0F6-F379-E09B3CFA5B6F}"/>
              </a:ext>
            </a:extLst>
          </p:cNvPr>
          <p:cNvSpPr/>
          <p:nvPr/>
        </p:nvSpPr>
        <p:spPr>
          <a:xfrm>
            <a:off x="4819443" y="6466888"/>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Crosstalk </a:t>
            </a:r>
            <a:r>
              <a:rPr lang="en-US" sz="1400" dirty="0">
                <a:solidFill>
                  <a:schemeClr val="bg1"/>
                </a:solidFill>
                <a:latin typeface="Arial" panose="020B0604020202020204" pitchFamily="34" charset="0"/>
              </a:rPr>
              <a:t>(optional, performance to be evaluated)</a:t>
            </a:r>
            <a:endParaRPr lang="en-US" sz="1600" dirty="0">
              <a:solidFill>
                <a:schemeClr val="bg1"/>
              </a:solidFill>
              <a:latin typeface="Arial" panose="020B0604020202020204" pitchFamily="34" charset="0"/>
            </a:endParaRPr>
          </a:p>
        </p:txBody>
      </p:sp>
      <p:sp>
        <p:nvSpPr>
          <p:cNvPr id="46" name="Left Brace 45">
            <a:extLst>
              <a:ext uri="{FF2B5EF4-FFF2-40B4-BE49-F238E27FC236}">
                <a16:creationId xmlns:a16="http://schemas.microsoft.com/office/drawing/2014/main" id="{C5F001CB-D0E0-5A9C-EBA8-12184D6EF682}"/>
              </a:ext>
            </a:extLst>
          </p:cNvPr>
          <p:cNvSpPr/>
          <p:nvPr/>
        </p:nvSpPr>
        <p:spPr>
          <a:xfrm rot="10800000">
            <a:off x="9907970" y="3173896"/>
            <a:ext cx="432486" cy="35078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002B45B8-8E45-9602-E0FE-0B1BC07E5685}"/>
              </a:ext>
            </a:extLst>
          </p:cNvPr>
          <p:cNvSpPr txBox="1"/>
          <p:nvPr/>
        </p:nvSpPr>
        <p:spPr>
          <a:xfrm>
            <a:off x="10340456" y="4613311"/>
            <a:ext cx="1765405" cy="646331"/>
          </a:xfrm>
          <a:prstGeom prst="rect">
            <a:avLst/>
          </a:prstGeom>
          <a:noFill/>
        </p:spPr>
        <p:txBody>
          <a:bodyPr wrap="square" rtlCol="0">
            <a:spAutoFit/>
          </a:bodyPr>
          <a:lstStyle/>
          <a:p>
            <a:r>
              <a:rPr lang="en-US" dirty="0"/>
              <a:t>Verified doable on DAT </a:t>
            </a:r>
          </a:p>
        </p:txBody>
      </p:sp>
    </p:spTree>
    <p:extLst>
      <p:ext uri="{BB962C8B-B14F-4D97-AF65-F5344CB8AC3E}">
        <p14:creationId xmlns:p14="http://schemas.microsoft.com/office/powerpoint/2010/main" val="100775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171780-2694-44AD-7A30-1B03574044B3}"/>
              </a:ext>
            </a:extLst>
          </p:cNvPr>
          <p:cNvSpPr>
            <a:spLocks noGrp="1"/>
          </p:cNvSpPr>
          <p:nvPr>
            <p:ph idx="1"/>
          </p:nvPr>
        </p:nvSpPr>
        <p:spPr>
          <a:xfrm>
            <a:off x="571500" y="1058779"/>
            <a:ext cx="8235616" cy="4974031"/>
          </a:xfrm>
        </p:spPr>
        <p:txBody>
          <a:bodyPr>
            <a:normAutofit/>
          </a:bodyPr>
          <a:lstStyle/>
          <a:p>
            <a:pPr marL="457200" indent="-457200">
              <a:buFont typeface="Arial" panose="020B0604020202020204" pitchFamily="34" charset="0"/>
              <a:buChar char="•"/>
            </a:pPr>
            <a:r>
              <a:rPr lang="en-US" dirty="0"/>
              <a:t>Informs us on the </a:t>
            </a:r>
            <a:r>
              <a:rPr lang="en-US" dirty="0" err="1"/>
              <a:t>ColdADC’s</a:t>
            </a:r>
            <a:r>
              <a:rPr lang="en-US" dirty="0"/>
              <a:t> DC offset, input range, gain, DC noise, &amp; overflow protection</a:t>
            </a:r>
          </a:p>
          <a:p>
            <a:pPr marL="457200" indent="-457200">
              <a:buFont typeface="Arial" panose="020B0604020202020204" pitchFamily="34" charset="0"/>
              <a:buChar char="•"/>
            </a:pPr>
            <a:r>
              <a:rPr lang="en-US" dirty="0"/>
              <a:t>Inject a known DC voltage via an external DAC into the ColdADC channels to see what code it outputs</a:t>
            </a:r>
          </a:p>
          <a:p>
            <a:pPr marL="914400" lvl="1" indent="-457200"/>
            <a:r>
              <a:rPr lang="en-US" dirty="0"/>
              <a:t>Need to take an average because noise will be present</a:t>
            </a:r>
          </a:p>
          <a:p>
            <a:pPr marL="457200" indent="-457200">
              <a:buFont typeface="Arial" panose="020B0604020202020204" pitchFamily="34" charset="0"/>
              <a:buChar char="•"/>
            </a:pPr>
            <a:r>
              <a:rPr lang="en-US" dirty="0"/>
              <a:t>The DAT DACs are capable of producing 2^16 different voltage levels between 0V and 2.5V (reference voltage)</a:t>
            </a:r>
          </a:p>
          <a:p>
            <a:pPr marL="914400" lvl="1" indent="-457200"/>
            <a:r>
              <a:rPr lang="en-US" dirty="0"/>
              <a:t>To minimize time consumption, sweep DAC range in every 64 codes (2^10 total codes)</a:t>
            </a:r>
          </a:p>
          <a:p>
            <a:pPr marL="914400" lvl="1" indent="-457200"/>
            <a:endParaRPr lang="en-US" dirty="0"/>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39C6F65B-572D-94C8-0678-54169B45DFF0}"/>
              </a:ext>
            </a:extLst>
          </p:cNvPr>
          <p:cNvSpPr>
            <a:spLocks noGrp="1"/>
          </p:cNvSpPr>
          <p:nvPr>
            <p:ph type="sldNum" sz="quarter" idx="4"/>
          </p:nvPr>
        </p:nvSpPr>
        <p:spPr/>
        <p:txBody>
          <a:bodyPr/>
          <a:lstStyle/>
          <a:p>
            <a:fld id="{933A556B-7C63-244D-9B7C-B0EA8042B330}" type="slidenum">
              <a:rPr lang="en-US" smtClean="0"/>
              <a:pPr/>
              <a:t>6</a:t>
            </a:fld>
            <a:endParaRPr lang="en-US" sz="1000"/>
          </a:p>
        </p:txBody>
      </p:sp>
      <p:sp>
        <p:nvSpPr>
          <p:cNvPr id="4" name="Title 3">
            <a:extLst>
              <a:ext uri="{FF2B5EF4-FFF2-40B4-BE49-F238E27FC236}">
                <a16:creationId xmlns:a16="http://schemas.microsoft.com/office/drawing/2014/main" id="{28EC4532-BDF8-D21A-89C3-C54912B98255}"/>
              </a:ext>
            </a:extLst>
          </p:cNvPr>
          <p:cNvSpPr>
            <a:spLocks noGrp="1"/>
          </p:cNvSpPr>
          <p:nvPr>
            <p:ph type="title"/>
          </p:nvPr>
        </p:nvSpPr>
        <p:spPr/>
        <p:txBody>
          <a:bodyPr/>
          <a:lstStyle/>
          <a:p>
            <a:r>
              <a:rPr lang="en-US" dirty="0" err="1"/>
              <a:t>Averager</a:t>
            </a:r>
            <a:endParaRPr lang="en-US" dirty="0"/>
          </a:p>
        </p:txBody>
      </p:sp>
      <p:sp>
        <p:nvSpPr>
          <p:cNvPr id="23" name="Rectangle: Rounded Corners 22">
            <a:extLst>
              <a:ext uri="{FF2B5EF4-FFF2-40B4-BE49-F238E27FC236}">
                <a16:creationId xmlns:a16="http://schemas.microsoft.com/office/drawing/2014/main" id="{04F78007-F3CE-92A6-3953-83646B95F465}"/>
              </a:ext>
            </a:extLst>
          </p:cNvPr>
          <p:cNvSpPr/>
          <p:nvPr/>
        </p:nvSpPr>
        <p:spPr>
          <a:xfrm>
            <a:off x="9288118" y="1265837"/>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Set DAT DAC to a value</a:t>
            </a:r>
          </a:p>
        </p:txBody>
      </p:sp>
      <p:sp>
        <p:nvSpPr>
          <p:cNvPr id="24" name="Rectangle: Rounded Corners 23">
            <a:extLst>
              <a:ext uri="{FF2B5EF4-FFF2-40B4-BE49-F238E27FC236}">
                <a16:creationId xmlns:a16="http://schemas.microsoft.com/office/drawing/2014/main" id="{D992E78C-99A5-ED8A-5552-EB31CE464946}"/>
              </a:ext>
            </a:extLst>
          </p:cNvPr>
          <p:cNvSpPr/>
          <p:nvPr/>
        </p:nvSpPr>
        <p:spPr>
          <a:xfrm>
            <a:off x="9196180" y="2593003"/>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Read out ColdADC data</a:t>
            </a:r>
          </a:p>
        </p:txBody>
      </p:sp>
      <p:cxnSp>
        <p:nvCxnSpPr>
          <p:cNvPr id="26" name="Connector: Elbow 25">
            <a:extLst>
              <a:ext uri="{FF2B5EF4-FFF2-40B4-BE49-F238E27FC236}">
                <a16:creationId xmlns:a16="http://schemas.microsoft.com/office/drawing/2014/main" id="{57B01322-B2D8-8DDF-AEFC-E1349F081324}"/>
              </a:ext>
            </a:extLst>
          </p:cNvPr>
          <p:cNvCxnSpPr>
            <a:cxnSpLocks/>
            <a:endCxn id="23" idx="1"/>
          </p:cNvCxnSpPr>
          <p:nvPr/>
        </p:nvCxnSpPr>
        <p:spPr>
          <a:xfrm rot="10800000">
            <a:off x="9288118" y="1742891"/>
            <a:ext cx="245578" cy="2217126"/>
          </a:xfrm>
          <a:prstGeom prst="bentConnector3">
            <a:avLst>
              <a:gd name="adj1" fmla="val 28752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9983C6-E321-9D5B-68BD-C616A3A5AEDF}"/>
              </a:ext>
            </a:extLst>
          </p:cNvPr>
          <p:cNvCxnSpPr>
            <a:cxnSpLocks/>
            <a:stCxn id="23" idx="2"/>
            <a:endCxn id="24" idx="0"/>
          </p:cNvCxnSpPr>
          <p:nvPr/>
        </p:nvCxnSpPr>
        <p:spPr>
          <a:xfrm rot="5400000">
            <a:off x="10267573" y="2406266"/>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435A414-7BC1-1423-7A0F-B648CD2D989B}"/>
              </a:ext>
            </a:extLst>
          </p:cNvPr>
          <p:cNvCxnSpPr>
            <a:cxnSpLocks/>
            <a:stCxn id="24" idx="2"/>
          </p:cNvCxnSpPr>
          <p:nvPr/>
        </p:nvCxnSpPr>
        <p:spPr>
          <a:xfrm rot="5400000">
            <a:off x="10298182" y="3492877"/>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A892FD31-053E-5C09-F34F-9074E8193869}"/>
              </a:ext>
            </a:extLst>
          </p:cNvPr>
          <p:cNvSpPr/>
          <p:nvPr/>
        </p:nvSpPr>
        <p:spPr>
          <a:xfrm>
            <a:off x="9196180" y="3665825"/>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Take the average of each channel</a:t>
            </a:r>
          </a:p>
        </p:txBody>
      </p:sp>
    </p:spTree>
    <p:extLst>
      <p:ext uri="{BB962C8B-B14F-4D97-AF65-F5344CB8AC3E}">
        <p14:creationId xmlns:p14="http://schemas.microsoft.com/office/powerpoint/2010/main" val="326275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sound wave&#10;&#10;Description automatically generated">
            <a:extLst>
              <a:ext uri="{FF2B5EF4-FFF2-40B4-BE49-F238E27FC236}">
                <a16:creationId xmlns:a16="http://schemas.microsoft.com/office/drawing/2014/main" id="{0D85D2F3-F1C0-AC2C-98D7-D32989CF1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505" y="3710223"/>
            <a:ext cx="4957349" cy="2974409"/>
          </a:xfrm>
          <a:prstGeom prst="rect">
            <a:avLst/>
          </a:prstGeom>
        </p:spPr>
      </p:pic>
      <p:sp>
        <p:nvSpPr>
          <p:cNvPr id="6" name="TextBox 5">
            <a:extLst>
              <a:ext uri="{FF2B5EF4-FFF2-40B4-BE49-F238E27FC236}">
                <a16:creationId xmlns:a16="http://schemas.microsoft.com/office/drawing/2014/main" id="{FE325170-5355-2AC5-8075-EFB7F08CDBD8}"/>
              </a:ext>
            </a:extLst>
          </p:cNvPr>
          <p:cNvSpPr txBox="1"/>
          <p:nvPr/>
        </p:nvSpPr>
        <p:spPr>
          <a:xfrm>
            <a:off x="6869984" y="6470143"/>
            <a:ext cx="4652389" cy="307777"/>
          </a:xfrm>
          <a:prstGeom prst="rect">
            <a:avLst/>
          </a:prstGeom>
          <a:noFill/>
        </p:spPr>
        <p:txBody>
          <a:bodyPr wrap="square" rtlCol="0">
            <a:spAutoFit/>
          </a:bodyPr>
          <a:lstStyle/>
          <a:p>
            <a:pPr algn="ctr"/>
            <a:r>
              <a:rPr lang="en-US" sz="1400"/>
              <a:t>ColdADC code</a:t>
            </a:r>
          </a:p>
        </p:txBody>
      </p:sp>
      <p:sp>
        <p:nvSpPr>
          <p:cNvPr id="7" name="TextBox 6">
            <a:extLst>
              <a:ext uri="{FF2B5EF4-FFF2-40B4-BE49-F238E27FC236}">
                <a16:creationId xmlns:a16="http://schemas.microsoft.com/office/drawing/2014/main" id="{8A0069D8-7FD9-B7C4-53E5-619DA6797D30}"/>
              </a:ext>
            </a:extLst>
          </p:cNvPr>
          <p:cNvSpPr txBox="1"/>
          <p:nvPr/>
        </p:nvSpPr>
        <p:spPr>
          <a:xfrm rot="16200000">
            <a:off x="6055900" y="5224845"/>
            <a:ext cx="1839205" cy="307777"/>
          </a:xfrm>
          <a:prstGeom prst="rect">
            <a:avLst/>
          </a:prstGeom>
          <a:noFill/>
        </p:spPr>
        <p:txBody>
          <a:bodyPr wrap="square" rtlCol="0">
            <a:spAutoFit/>
          </a:bodyPr>
          <a:lstStyle/>
          <a:p>
            <a:pPr algn="ctr"/>
            <a:r>
              <a:rPr lang="en-US" sz="1400"/>
              <a:t>Counts per code</a:t>
            </a:r>
          </a:p>
        </p:txBody>
      </p:sp>
      <p:cxnSp>
        <p:nvCxnSpPr>
          <p:cNvPr id="8" name="Straight Arrow Connector 7">
            <a:extLst>
              <a:ext uri="{FF2B5EF4-FFF2-40B4-BE49-F238E27FC236}">
                <a16:creationId xmlns:a16="http://schemas.microsoft.com/office/drawing/2014/main" id="{19B72AF4-F082-1883-D06A-F01324150D52}"/>
              </a:ext>
            </a:extLst>
          </p:cNvPr>
          <p:cNvCxnSpPr>
            <a:cxnSpLocks/>
          </p:cNvCxnSpPr>
          <p:nvPr/>
        </p:nvCxnSpPr>
        <p:spPr>
          <a:xfrm flipH="1">
            <a:off x="8142646" y="470188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CB71D1BE-27A3-D048-267D-95A4DF9B3242}"/>
              </a:ext>
            </a:extLst>
          </p:cNvPr>
          <p:cNvCxnSpPr>
            <a:cxnSpLocks/>
          </p:cNvCxnSpPr>
          <p:nvPr/>
        </p:nvCxnSpPr>
        <p:spPr>
          <a:xfrm flipH="1">
            <a:off x="8601759" y="4701884"/>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475907CE-F813-F133-6633-A39C1C9D55D9}"/>
              </a:ext>
            </a:extLst>
          </p:cNvPr>
          <p:cNvCxnSpPr>
            <a:cxnSpLocks/>
          </p:cNvCxnSpPr>
          <p:nvPr/>
        </p:nvCxnSpPr>
        <p:spPr>
          <a:xfrm flipH="1">
            <a:off x="9023847" y="4701884"/>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3F65BA77-59AA-1518-36B4-6D0D68F54BC1}"/>
              </a:ext>
            </a:extLst>
          </p:cNvPr>
          <p:cNvCxnSpPr>
            <a:cxnSpLocks/>
          </p:cNvCxnSpPr>
          <p:nvPr/>
        </p:nvCxnSpPr>
        <p:spPr>
          <a:xfrm flipH="1">
            <a:off x="9472285" y="470129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4C7D49B1-03A2-0F69-3C12-C94FA56B5ADC}"/>
              </a:ext>
            </a:extLst>
          </p:cNvPr>
          <p:cNvCxnSpPr>
            <a:cxnSpLocks/>
          </p:cNvCxnSpPr>
          <p:nvPr/>
        </p:nvCxnSpPr>
        <p:spPr>
          <a:xfrm flipH="1">
            <a:off x="9934796" y="4704620"/>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6D0FDEA6-EED7-3032-1E0E-70995690D9A9}"/>
              </a:ext>
            </a:extLst>
          </p:cNvPr>
          <p:cNvCxnSpPr>
            <a:cxnSpLocks/>
          </p:cNvCxnSpPr>
          <p:nvPr/>
        </p:nvCxnSpPr>
        <p:spPr>
          <a:xfrm flipH="1">
            <a:off x="10350286" y="470129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 name="Content Placeholder 1">
            <a:extLst>
              <a:ext uri="{FF2B5EF4-FFF2-40B4-BE49-F238E27FC236}">
                <a16:creationId xmlns:a16="http://schemas.microsoft.com/office/drawing/2014/main" id="{96335F2A-0632-F043-6699-3697A66A14F7}"/>
              </a:ext>
            </a:extLst>
          </p:cNvPr>
          <p:cNvSpPr>
            <a:spLocks noGrp="1"/>
          </p:cNvSpPr>
          <p:nvPr>
            <p:ph idx="1"/>
          </p:nvPr>
        </p:nvSpPr>
        <p:spPr>
          <a:xfrm>
            <a:off x="571500" y="1058779"/>
            <a:ext cx="8158614" cy="4974031"/>
          </a:xfrm>
        </p:spPr>
        <p:txBody>
          <a:bodyPr/>
          <a:lstStyle/>
          <a:p>
            <a:pPr marL="457200" indent="-457200">
              <a:buFont typeface="Arial" panose="020B0604020202020204" pitchFamily="34" charset="0"/>
              <a:buChar char="•"/>
            </a:pPr>
            <a:r>
              <a:rPr lang="en-US" dirty="0"/>
              <a:t>Looking for INL/DNL, missing codes</a:t>
            </a:r>
          </a:p>
          <a:p>
            <a:pPr marL="457200" indent="-457200">
              <a:buFont typeface="Arial" panose="020B0604020202020204" pitchFamily="34" charset="0"/>
              <a:buChar char="•"/>
            </a:pPr>
            <a:r>
              <a:rPr lang="en-US" dirty="0"/>
              <a:t>Want ~100 samples/code → ≥1,638,400 continuous samples (about 1 second)</a:t>
            </a:r>
          </a:p>
          <a:p>
            <a:pPr marL="457200" indent="-457200">
              <a:buFont typeface="Arial" panose="020B0604020202020204" pitchFamily="34" charset="0"/>
              <a:buChar char="•"/>
            </a:pPr>
            <a:r>
              <a:rPr lang="en-US" dirty="0"/>
              <a:t>Sweep with a ramp (or a sine wave) from external waveform generator </a:t>
            </a:r>
          </a:p>
          <a:p>
            <a:pPr marL="914400" lvl="1" indent="-457200"/>
            <a:r>
              <a:rPr lang="en-US" dirty="0"/>
              <a:t>Sampling rate of 2MHz &amp; 100 samples/code → sweep period of 1 second</a:t>
            </a:r>
          </a:p>
          <a:p>
            <a:pPr marL="0" indent="0"/>
            <a:endParaRPr lang="en-US" dirty="0"/>
          </a:p>
        </p:txBody>
      </p:sp>
      <p:sp>
        <p:nvSpPr>
          <p:cNvPr id="3" name="Slide Number Placeholder 2">
            <a:extLst>
              <a:ext uri="{FF2B5EF4-FFF2-40B4-BE49-F238E27FC236}">
                <a16:creationId xmlns:a16="http://schemas.microsoft.com/office/drawing/2014/main" id="{5E2F20A1-28C5-D6EE-FB3B-08B3EB270681}"/>
              </a:ext>
            </a:extLst>
          </p:cNvPr>
          <p:cNvSpPr>
            <a:spLocks noGrp="1"/>
          </p:cNvSpPr>
          <p:nvPr>
            <p:ph type="sldNum" sz="quarter" idx="4"/>
          </p:nvPr>
        </p:nvSpPr>
        <p:spPr/>
        <p:txBody>
          <a:bodyPr/>
          <a:lstStyle/>
          <a:p>
            <a:fld id="{933A556B-7C63-244D-9B7C-B0EA8042B330}" type="slidenum">
              <a:rPr lang="en-US" smtClean="0"/>
              <a:pPr/>
              <a:t>7</a:t>
            </a:fld>
            <a:endParaRPr lang="en-US" sz="1000"/>
          </a:p>
        </p:txBody>
      </p:sp>
      <p:sp>
        <p:nvSpPr>
          <p:cNvPr id="4" name="Title 3">
            <a:extLst>
              <a:ext uri="{FF2B5EF4-FFF2-40B4-BE49-F238E27FC236}">
                <a16:creationId xmlns:a16="http://schemas.microsoft.com/office/drawing/2014/main" id="{005364C9-2A30-E3C6-C158-4B95220860CA}"/>
              </a:ext>
            </a:extLst>
          </p:cNvPr>
          <p:cNvSpPr>
            <a:spLocks noGrp="1"/>
          </p:cNvSpPr>
          <p:nvPr>
            <p:ph type="title"/>
          </p:nvPr>
        </p:nvSpPr>
        <p:spPr>
          <a:xfrm>
            <a:off x="571500" y="439213"/>
            <a:ext cx="11049000" cy="561179"/>
          </a:xfrm>
        </p:spPr>
        <p:txBody>
          <a:bodyPr/>
          <a:lstStyle/>
          <a:p>
            <a:r>
              <a:rPr lang="en-US"/>
              <a:t>Histogram – INL/DNL</a:t>
            </a:r>
          </a:p>
        </p:txBody>
      </p:sp>
      <p:sp>
        <p:nvSpPr>
          <p:cNvPr id="15" name="Rectangle: Rounded Corners 14">
            <a:extLst>
              <a:ext uri="{FF2B5EF4-FFF2-40B4-BE49-F238E27FC236}">
                <a16:creationId xmlns:a16="http://schemas.microsoft.com/office/drawing/2014/main" id="{CB5AAC6D-9DCC-2D5D-08C3-0B778C3DB9F8}"/>
              </a:ext>
            </a:extLst>
          </p:cNvPr>
          <p:cNvSpPr/>
          <p:nvPr/>
        </p:nvSpPr>
        <p:spPr>
          <a:xfrm>
            <a:off x="8730114" y="200971"/>
            <a:ext cx="3019434" cy="7441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Sweep voltage across entire range of ColdADC </a:t>
            </a:r>
          </a:p>
        </p:txBody>
      </p:sp>
      <p:sp>
        <p:nvSpPr>
          <p:cNvPr id="16" name="Rectangle: Rounded Corners 15">
            <a:extLst>
              <a:ext uri="{FF2B5EF4-FFF2-40B4-BE49-F238E27FC236}">
                <a16:creationId xmlns:a16="http://schemas.microsoft.com/office/drawing/2014/main" id="{5ACF9D4B-CA6C-9576-3426-C16D992B839D}"/>
              </a:ext>
            </a:extLst>
          </p:cNvPr>
          <p:cNvSpPr/>
          <p:nvPr/>
        </p:nvSpPr>
        <p:spPr>
          <a:xfrm>
            <a:off x="8730114" y="1273862"/>
            <a:ext cx="3019434" cy="4915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 out ColdADC data</a:t>
            </a:r>
          </a:p>
        </p:txBody>
      </p:sp>
      <p:sp>
        <p:nvSpPr>
          <p:cNvPr id="20" name="Rectangle: Rounded Corners 19">
            <a:extLst>
              <a:ext uri="{FF2B5EF4-FFF2-40B4-BE49-F238E27FC236}">
                <a16:creationId xmlns:a16="http://schemas.microsoft.com/office/drawing/2014/main" id="{6123582F-AA19-E73F-9966-8518671A0EEA}"/>
              </a:ext>
            </a:extLst>
          </p:cNvPr>
          <p:cNvSpPr/>
          <p:nvPr/>
        </p:nvSpPr>
        <p:spPr>
          <a:xfrm>
            <a:off x="8730114" y="2096783"/>
            <a:ext cx="3019434"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Count # of samples per code per channel</a:t>
            </a:r>
          </a:p>
        </p:txBody>
      </p:sp>
      <p:pic>
        <p:nvPicPr>
          <p:cNvPr id="31" name="Picture 30">
            <a:extLst>
              <a:ext uri="{FF2B5EF4-FFF2-40B4-BE49-F238E27FC236}">
                <a16:creationId xmlns:a16="http://schemas.microsoft.com/office/drawing/2014/main" id="{06B4AC02-D23D-5B9A-43A7-623318C35612}"/>
              </a:ext>
            </a:extLst>
          </p:cNvPr>
          <p:cNvPicPr>
            <a:picLocks noChangeAspect="1"/>
          </p:cNvPicPr>
          <p:nvPr/>
        </p:nvPicPr>
        <p:blipFill>
          <a:blip r:embed="rId3"/>
          <a:stretch>
            <a:fillRect/>
          </a:stretch>
        </p:blipFill>
        <p:spPr>
          <a:xfrm>
            <a:off x="2322177" y="4104433"/>
            <a:ext cx="3109392" cy="1928377"/>
          </a:xfrm>
          <a:prstGeom prst="rect">
            <a:avLst/>
          </a:prstGeom>
        </p:spPr>
      </p:pic>
      <p:cxnSp>
        <p:nvCxnSpPr>
          <p:cNvPr id="42" name="Straight Arrow Connector 41">
            <a:extLst>
              <a:ext uri="{FF2B5EF4-FFF2-40B4-BE49-F238E27FC236}">
                <a16:creationId xmlns:a16="http://schemas.microsoft.com/office/drawing/2014/main" id="{890884D6-0D7E-CF3C-CA89-1DDC3A515A67}"/>
              </a:ext>
            </a:extLst>
          </p:cNvPr>
          <p:cNvCxnSpPr>
            <a:stCxn id="15" idx="2"/>
            <a:endCxn id="16" idx="0"/>
          </p:cNvCxnSpPr>
          <p:nvPr/>
        </p:nvCxnSpPr>
        <p:spPr>
          <a:xfrm>
            <a:off x="10239831" y="945133"/>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843FE00-00D3-85D6-A5A9-7FBFE556AF0F}"/>
              </a:ext>
            </a:extLst>
          </p:cNvPr>
          <p:cNvCxnSpPr/>
          <p:nvPr/>
        </p:nvCxnSpPr>
        <p:spPr>
          <a:xfrm>
            <a:off x="10239831" y="1768054"/>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01A9050-23D6-5AE6-85CE-EC87B3E41251}"/>
              </a:ext>
            </a:extLst>
          </p:cNvPr>
          <p:cNvSpPr/>
          <p:nvPr/>
        </p:nvSpPr>
        <p:spPr>
          <a:xfrm>
            <a:off x="8730114" y="3196339"/>
            <a:ext cx="3019434"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Normalization </a:t>
            </a:r>
            <a:r>
              <a:rPr lang="en-US" dirty="0">
                <a:solidFill>
                  <a:schemeClr val="bg2"/>
                </a:solidFill>
                <a:sym typeface="Wingdings" panose="05000000000000000000" pitchFamily="2" charset="2"/>
              </a:rPr>
              <a:t> INL/DNL</a:t>
            </a:r>
          </a:p>
          <a:p>
            <a:pPr algn="ctr"/>
            <a:r>
              <a:rPr lang="en-US" dirty="0">
                <a:solidFill>
                  <a:schemeClr val="bg2"/>
                </a:solidFill>
                <a:sym typeface="Wingdings" panose="05000000000000000000" pitchFamily="2" charset="2"/>
              </a:rPr>
              <a:t>(</a:t>
            </a:r>
            <a:r>
              <a:rPr lang="en-US" dirty="0">
                <a:solidFill>
                  <a:srgbClr val="FFC000"/>
                </a:solidFill>
                <a:sym typeface="Wingdings" panose="05000000000000000000" pitchFamily="2" charset="2"/>
              </a:rPr>
              <a:t>ongoing</a:t>
            </a:r>
            <a:r>
              <a:rPr lang="en-US" dirty="0">
                <a:solidFill>
                  <a:schemeClr val="bg2"/>
                </a:solidFill>
                <a:sym typeface="Wingdings" panose="05000000000000000000" pitchFamily="2" charset="2"/>
              </a:rPr>
              <a:t>)</a:t>
            </a:r>
            <a:endParaRPr lang="en-US" dirty="0">
              <a:solidFill>
                <a:schemeClr val="bg2"/>
              </a:solidFill>
            </a:endParaRPr>
          </a:p>
        </p:txBody>
      </p:sp>
      <p:cxnSp>
        <p:nvCxnSpPr>
          <p:cNvPr id="45" name="Straight Arrow Connector 44">
            <a:extLst>
              <a:ext uri="{FF2B5EF4-FFF2-40B4-BE49-F238E27FC236}">
                <a16:creationId xmlns:a16="http://schemas.microsoft.com/office/drawing/2014/main" id="{8AFFCA96-0DFD-844A-BC34-8BBFE5CC5E67}"/>
              </a:ext>
            </a:extLst>
          </p:cNvPr>
          <p:cNvCxnSpPr/>
          <p:nvPr/>
        </p:nvCxnSpPr>
        <p:spPr>
          <a:xfrm>
            <a:off x="10237112" y="2840944"/>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27D035-7B74-079B-BC7A-11AB838CFA10}"/>
              </a:ext>
            </a:extLst>
          </p:cNvPr>
          <p:cNvSpPr txBox="1"/>
          <p:nvPr/>
        </p:nvSpPr>
        <p:spPr>
          <a:xfrm>
            <a:off x="7521671" y="4181697"/>
            <a:ext cx="3621569" cy="369332"/>
          </a:xfrm>
          <a:prstGeom prst="rect">
            <a:avLst/>
          </a:prstGeom>
          <a:noFill/>
        </p:spPr>
        <p:txBody>
          <a:bodyPr wrap="none" rtlCol="0">
            <a:spAutoFit/>
          </a:bodyPr>
          <a:lstStyle/>
          <a:p>
            <a:r>
              <a:rPr lang="en-US" dirty="0"/>
              <a:t>Single channel, ADC uncalibrated</a:t>
            </a:r>
          </a:p>
        </p:txBody>
      </p:sp>
    </p:spTree>
    <p:extLst>
      <p:ext uri="{BB962C8B-B14F-4D97-AF65-F5344CB8AC3E}">
        <p14:creationId xmlns:p14="http://schemas.microsoft.com/office/powerpoint/2010/main" val="3427347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FA779A-48C1-75E0-AA0C-D09DA55AD447}"/>
              </a:ext>
            </a:extLst>
          </p:cNvPr>
          <p:cNvSpPr>
            <a:spLocks noGrp="1"/>
          </p:cNvSpPr>
          <p:nvPr>
            <p:ph idx="1"/>
          </p:nvPr>
        </p:nvSpPr>
        <p:spPr/>
        <p:txBody>
          <a:bodyPr/>
          <a:lstStyle/>
          <a:p>
            <a:pPr marL="457200" indent="-457200">
              <a:buFont typeface="Arial" panose="020B0604020202020204" pitchFamily="34" charset="0"/>
              <a:buChar char="•"/>
            </a:pPr>
            <a:r>
              <a:rPr lang="en-US" dirty="0"/>
              <a:t>Linearity test (slow ramp) requires 1,638,400 continuous samples </a:t>
            </a:r>
          </a:p>
          <a:p>
            <a:pPr marL="914400" lvl="1" indent="-457200"/>
            <a:r>
              <a:rPr lang="en-US" dirty="0"/>
              <a:t>Spy buffer has ~2000 sample limit per channel</a:t>
            </a:r>
          </a:p>
          <a:p>
            <a:pPr marL="457200" indent="-457200">
              <a:buFont typeface="Arial" panose="020B0604020202020204" pitchFamily="34" charset="0"/>
              <a:buChar char="•"/>
            </a:pPr>
            <a:r>
              <a:rPr lang="en-US" dirty="0"/>
              <a:t>Speed up </a:t>
            </a:r>
            <a:r>
              <a:rPr lang="en-US" dirty="0" err="1"/>
              <a:t>averager</a:t>
            </a:r>
            <a:r>
              <a:rPr lang="en-US" dirty="0"/>
              <a:t> test</a:t>
            </a:r>
          </a:p>
          <a:p>
            <a:pPr marL="914400" lvl="1" indent="-457200"/>
            <a:r>
              <a:rPr lang="en-US" dirty="0"/>
              <a:t>Non-firmware implementation would require minimum 1024 spy buffer acquisitions</a:t>
            </a:r>
          </a:p>
          <a:p>
            <a:pPr marL="457200" indent="-457200">
              <a:buFont typeface="Arial" panose="020B0604020202020204" pitchFamily="34" charset="0"/>
              <a:buChar char="•"/>
            </a:pPr>
            <a:endParaRPr lang="en-US" dirty="0"/>
          </a:p>
          <a:p>
            <a:pPr marL="0" indent="0"/>
            <a:endParaRPr lang="en-US" dirty="0"/>
          </a:p>
        </p:txBody>
      </p:sp>
      <p:sp>
        <p:nvSpPr>
          <p:cNvPr id="3" name="Slide Number Placeholder 2">
            <a:extLst>
              <a:ext uri="{FF2B5EF4-FFF2-40B4-BE49-F238E27FC236}">
                <a16:creationId xmlns:a16="http://schemas.microsoft.com/office/drawing/2014/main" id="{51F3BD78-1A53-5908-B69F-156B6D1CF9C1}"/>
              </a:ext>
            </a:extLst>
          </p:cNvPr>
          <p:cNvSpPr>
            <a:spLocks noGrp="1"/>
          </p:cNvSpPr>
          <p:nvPr>
            <p:ph type="sldNum" sz="quarter" idx="4"/>
          </p:nvPr>
        </p:nvSpPr>
        <p:spPr/>
        <p:txBody>
          <a:bodyPr/>
          <a:lstStyle/>
          <a:p>
            <a:fld id="{933A556B-7C63-244D-9B7C-B0EA8042B330}" type="slidenum">
              <a:rPr lang="en-US" smtClean="0"/>
              <a:pPr/>
              <a:t>8</a:t>
            </a:fld>
            <a:endParaRPr lang="en-US" sz="1000"/>
          </a:p>
        </p:txBody>
      </p:sp>
      <p:sp>
        <p:nvSpPr>
          <p:cNvPr id="4" name="Title 3">
            <a:extLst>
              <a:ext uri="{FF2B5EF4-FFF2-40B4-BE49-F238E27FC236}">
                <a16:creationId xmlns:a16="http://schemas.microsoft.com/office/drawing/2014/main" id="{68EF9EFD-0D1D-AC6F-5F8A-7B4B1A2F1518}"/>
              </a:ext>
            </a:extLst>
          </p:cNvPr>
          <p:cNvSpPr>
            <a:spLocks noGrp="1"/>
          </p:cNvSpPr>
          <p:nvPr>
            <p:ph type="title"/>
          </p:nvPr>
        </p:nvSpPr>
        <p:spPr/>
        <p:txBody>
          <a:bodyPr/>
          <a:lstStyle/>
          <a:p>
            <a:r>
              <a:rPr lang="en-US"/>
              <a:t>Why modify WIB firmware?</a:t>
            </a:r>
          </a:p>
        </p:txBody>
      </p:sp>
    </p:spTree>
    <p:extLst>
      <p:ext uri="{BB962C8B-B14F-4D97-AF65-F5344CB8AC3E}">
        <p14:creationId xmlns:p14="http://schemas.microsoft.com/office/powerpoint/2010/main" val="380796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B3F12-4BC6-75AC-359A-6376FCA102F9}"/>
              </a:ext>
            </a:extLst>
          </p:cNvPr>
          <p:cNvSpPr>
            <a:spLocks noGrp="1"/>
          </p:cNvSpPr>
          <p:nvPr>
            <p:ph idx="1"/>
          </p:nvPr>
        </p:nvSpPr>
        <p:spPr>
          <a:xfrm>
            <a:off x="571500" y="1058780"/>
            <a:ext cx="11049000" cy="2959928"/>
          </a:xfrm>
        </p:spPr>
        <p:txBody>
          <a:bodyPr/>
          <a:lstStyle/>
          <a:p>
            <a:pPr marL="0" indent="0"/>
            <a:r>
              <a:rPr lang="en-US" dirty="0"/>
              <a:t>In the firmware, the COLDATA frame decoders extracts channel data and sends them in parallel to the DAQ frame builders, which validate the data and build a WIB frame around them to store in the spy buffers. </a:t>
            </a:r>
          </a:p>
          <a:p>
            <a:pPr marL="0" indent="0"/>
            <a:r>
              <a:rPr lang="en-US" dirty="0"/>
              <a:t>The frame builders perform a crucial step in validating &amp; aligning the data so that each sample is only counted once and garbage data isn’t counted.</a:t>
            </a:r>
          </a:p>
          <a:p>
            <a:pPr marL="0" indent="0"/>
            <a:endParaRPr lang="en-US" dirty="0"/>
          </a:p>
          <a:p>
            <a:pPr marL="0" indent="0"/>
            <a:endParaRPr lang="en-US" dirty="0"/>
          </a:p>
        </p:txBody>
      </p:sp>
      <p:sp>
        <p:nvSpPr>
          <p:cNvPr id="3" name="Slide Number Placeholder 2">
            <a:extLst>
              <a:ext uri="{FF2B5EF4-FFF2-40B4-BE49-F238E27FC236}">
                <a16:creationId xmlns:a16="http://schemas.microsoft.com/office/drawing/2014/main" id="{31D8EDB3-327C-320D-ED6F-F67D850F1DAE}"/>
              </a:ext>
            </a:extLst>
          </p:cNvPr>
          <p:cNvSpPr>
            <a:spLocks noGrp="1"/>
          </p:cNvSpPr>
          <p:nvPr>
            <p:ph type="sldNum" sz="quarter" idx="4"/>
          </p:nvPr>
        </p:nvSpPr>
        <p:spPr/>
        <p:txBody>
          <a:bodyPr/>
          <a:lstStyle/>
          <a:p>
            <a:fld id="{933A556B-7C63-244D-9B7C-B0EA8042B330}" type="slidenum">
              <a:rPr lang="en-US" smtClean="0"/>
              <a:pPr/>
              <a:t>9</a:t>
            </a:fld>
            <a:endParaRPr lang="en-US" sz="1000"/>
          </a:p>
        </p:txBody>
      </p:sp>
      <p:sp>
        <p:nvSpPr>
          <p:cNvPr id="4" name="Title 3">
            <a:extLst>
              <a:ext uri="{FF2B5EF4-FFF2-40B4-BE49-F238E27FC236}">
                <a16:creationId xmlns:a16="http://schemas.microsoft.com/office/drawing/2014/main" id="{D726773A-3ECF-642D-35BE-27DE19576603}"/>
              </a:ext>
            </a:extLst>
          </p:cNvPr>
          <p:cNvSpPr>
            <a:spLocks noGrp="1"/>
          </p:cNvSpPr>
          <p:nvPr>
            <p:ph type="title"/>
          </p:nvPr>
        </p:nvSpPr>
        <p:spPr/>
        <p:txBody>
          <a:bodyPr/>
          <a:lstStyle/>
          <a:p>
            <a:r>
              <a:rPr lang="en-US"/>
              <a:t>How to access data besides the spy buffer?</a:t>
            </a:r>
          </a:p>
        </p:txBody>
      </p:sp>
      <p:sp>
        <p:nvSpPr>
          <p:cNvPr id="5" name="Rectangle 4">
            <a:extLst>
              <a:ext uri="{FF2B5EF4-FFF2-40B4-BE49-F238E27FC236}">
                <a16:creationId xmlns:a16="http://schemas.microsoft.com/office/drawing/2014/main" id="{4F4AADAE-BF33-D76E-4F19-A0CE222222A7}"/>
              </a:ext>
            </a:extLst>
          </p:cNvPr>
          <p:cNvSpPr/>
          <p:nvPr/>
        </p:nvSpPr>
        <p:spPr>
          <a:xfrm>
            <a:off x="5197642" y="3801979"/>
            <a:ext cx="1886551" cy="2514616"/>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COLDATA Frame Decoders x16</a:t>
            </a:r>
          </a:p>
        </p:txBody>
      </p:sp>
      <p:sp>
        <p:nvSpPr>
          <p:cNvPr id="6" name="Rectangle 5">
            <a:extLst>
              <a:ext uri="{FF2B5EF4-FFF2-40B4-BE49-F238E27FC236}">
                <a16:creationId xmlns:a16="http://schemas.microsoft.com/office/drawing/2014/main" id="{30C58B09-10B4-5F7C-A365-2F2783839017}"/>
              </a:ext>
            </a:extLst>
          </p:cNvPr>
          <p:cNvSpPr/>
          <p:nvPr/>
        </p:nvSpPr>
        <p:spPr>
          <a:xfrm>
            <a:off x="8376787" y="3801979"/>
            <a:ext cx="1886551" cy="2514616"/>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DAQ Frame Builders x8</a:t>
            </a:r>
          </a:p>
        </p:txBody>
      </p:sp>
      <p:cxnSp>
        <p:nvCxnSpPr>
          <p:cNvPr id="8" name="Straight Arrow Connector 7">
            <a:extLst>
              <a:ext uri="{FF2B5EF4-FFF2-40B4-BE49-F238E27FC236}">
                <a16:creationId xmlns:a16="http://schemas.microsoft.com/office/drawing/2014/main" id="{C7A6833A-0C7A-B2C6-6ECA-954ED97D5983}"/>
              </a:ext>
            </a:extLst>
          </p:cNvPr>
          <p:cNvCxnSpPr/>
          <p:nvPr/>
        </p:nvCxnSpPr>
        <p:spPr>
          <a:xfrm>
            <a:off x="7084193" y="400410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35BCF8-E001-CA2F-FC41-0259F98599AA}"/>
              </a:ext>
            </a:extLst>
          </p:cNvPr>
          <p:cNvCxnSpPr/>
          <p:nvPr/>
        </p:nvCxnSpPr>
        <p:spPr>
          <a:xfrm>
            <a:off x="7084193" y="422549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0B0212-CA86-ACFA-FEB3-B9C58076CEED}"/>
              </a:ext>
            </a:extLst>
          </p:cNvPr>
          <p:cNvCxnSpPr/>
          <p:nvPr/>
        </p:nvCxnSpPr>
        <p:spPr>
          <a:xfrm>
            <a:off x="7084193" y="426399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21CA989-154D-DB51-3E47-199F55CAB0F9}"/>
              </a:ext>
            </a:extLst>
          </p:cNvPr>
          <p:cNvCxnSpPr/>
          <p:nvPr/>
        </p:nvCxnSpPr>
        <p:spPr>
          <a:xfrm>
            <a:off x="7084193" y="430249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54731-30FC-1263-E93C-1D71063C298C}"/>
              </a:ext>
            </a:extLst>
          </p:cNvPr>
          <p:cNvCxnSpPr/>
          <p:nvPr/>
        </p:nvCxnSpPr>
        <p:spPr>
          <a:xfrm>
            <a:off x="7084193" y="436024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DA245-8EA9-CFF5-FD9F-3B31EC8F48EF}"/>
              </a:ext>
            </a:extLst>
          </p:cNvPr>
          <p:cNvCxnSpPr/>
          <p:nvPr/>
        </p:nvCxnSpPr>
        <p:spPr>
          <a:xfrm>
            <a:off x="7084193" y="440837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A4EE9B-0BEC-6BF3-F551-3D1F4B2825C1}"/>
              </a:ext>
            </a:extLst>
          </p:cNvPr>
          <p:cNvCxnSpPr/>
          <p:nvPr/>
        </p:nvCxnSpPr>
        <p:spPr>
          <a:xfrm>
            <a:off x="7084193" y="446612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7AEC42-FA33-FC38-8BE1-235C0FB16DCE}"/>
              </a:ext>
            </a:extLst>
          </p:cNvPr>
          <p:cNvCxnSpPr/>
          <p:nvPr/>
        </p:nvCxnSpPr>
        <p:spPr>
          <a:xfrm>
            <a:off x="7084193" y="450462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DA8DAD-F3E1-C514-4F36-2D2261413F40}"/>
              </a:ext>
            </a:extLst>
          </p:cNvPr>
          <p:cNvCxnSpPr/>
          <p:nvPr/>
        </p:nvCxnSpPr>
        <p:spPr>
          <a:xfrm>
            <a:off x="7084193" y="454312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A287B0-B3E8-B474-2D1F-2CA90829925E}"/>
              </a:ext>
            </a:extLst>
          </p:cNvPr>
          <p:cNvCxnSpPr/>
          <p:nvPr/>
        </p:nvCxnSpPr>
        <p:spPr>
          <a:xfrm>
            <a:off x="7084193" y="458162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B037C-8A06-01BE-3D60-32A85BC6B7FF}"/>
              </a:ext>
            </a:extLst>
          </p:cNvPr>
          <p:cNvCxnSpPr/>
          <p:nvPr/>
        </p:nvCxnSpPr>
        <p:spPr>
          <a:xfrm>
            <a:off x="7084193" y="463937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D421A2-5D0B-2CB4-A413-73A1539F35B5}"/>
              </a:ext>
            </a:extLst>
          </p:cNvPr>
          <p:cNvCxnSpPr/>
          <p:nvPr/>
        </p:nvCxnSpPr>
        <p:spPr>
          <a:xfrm>
            <a:off x="7084193" y="468750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934CCB-64B5-3525-6DB9-DA24FC89F668}"/>
              </a:ext>
            </a:extLst>
          </p:cNvPr>
          <p:cNvCxnSpPr/>
          <p:nvPr/>
        </p:nvCxnSpPr>
        <p:spPr>
          <a:xfrm>
            <a:off x="7084193" y="474525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993C8-43DC-2158-72B3-DA933101E67B}"/>
              </a:ext>
            </a:extLst>
          </p:cNvPr>
          <p:cNvCxnSpPr/>
          <p:nvPr/>
        </p:nvCxnSpPr>
        <p:spPr>
          <a:xfrm>
            <a:off x="7084193" y="478375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B41060-45B3-2563-F3B6-DC81739381DC}"/>
              </a:ext>
            </a:extLst>
          </p:cNvPr>
          <p:cNvCxnSpPr/>
          <p:nvPr/>
        </p:nvCxnSpPr>
        <p:spPr>
          <a:xfrm>
            <a:off x="7084193" y="482225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4B56B-84DE-9647-E032-40922D7984FA}"/>
              </a:ext>
            </a:extLst>
          </p:cNvPr>
          <p:cNvCxnSpPr/>
          <p:nvPr/>
        </p:nvCxnSpPr>
        <p:spPr>
          <a:xfrm>
            <a:off x="7084193" y="4860758"/>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3F058B-0692-47EB-0D41-C1073A78A976}"/>
              </a:ext>
            </a:extLst>
          </p:cNvPr>
          <p:cNvCxnSpPr/>
          <p:nvPr/>
        </p:nvCxnSpPr>
        <p:spPr>
          <a:xfrm>
            <a:off x="7084193" y="491851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46F912-754E-975C-3970-A2B8154801DA}"/>
              </a:ext>
            </a:extLst>
          </p:cNvPr>
          <p:cNvCxnSpPr/>
          <p:nvPr/>
        </p:nvCxnSpPr>
        <p:spPr>
          <a:xfrm>
            <a:off x="7084193" y="496663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66CE95-C951-176E-4373-05BEEF54433E}"/>
              </a:ext>
            </a:extLst>
          </p:cNvPr>
          <p:cNvCxnSpPr/>
          <p:nvPr/>
        </p:nvCxnSpPr>
        <p:spPr>
          <a:xfrm>
            <a:off x="7084193" y="502438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9BF25E-E0FC-AE57-F57C-9D8D0B9770A0}"/>
              </a:ext>
            </a:extLst>
          </p:cNvPr>
          <p:cNvCxnSpPr/>
          <p:nvPr/>
        </p:nvCxnSpPr>
        <p:spPr>
          <a:xfrm>
            <a:off x="7084193" y="506288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408016A-29D8-46F4-1EDA-F763E0769D7E}"/>
              </a:ext>
            </a:extLst>
          </p:cNvPr>
          <p:cNvCxnSpPr/>
          <p:nvPr/>
        </p:nvCxnSpPr>
        <p:spPr>
          <a:xfrm>
            <a:off x="7084193" y="510139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C5FB9-4869-23F4-8264-52013CAF7255}"/>
              </a:ext>
            </a:extLst>
          </p:cNvPr>
          <p:cNvCxnSpPr/>
          <p:nvPr/>
        </p:nvCxnSpPr>
        <p:spPr>
          <a:xfrm>
            <a:off x="7084193" y="513989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4991AD-D9A8-2057-5260-DEED2FF8D866}"/>
              </a:ext>
            </a:extLst>
          </p:cNvPr>
          <p:cNvCxnSpPr/>
          <p:nvPr/>
        </p:nvCxnSpPr>
        <p:spPr>
          <a:xfrm>
            <a:off x="7084193" y="519764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37C8E0-F45F-B8C2-6918-6887173CEF3F}"/>
              </a:ext>
            </a:extLst>
          </p:cNvPr>
          <p:cNvCxnSpPr/>
          <p:nvPr/>
        </p:nvCxnSpPr>
        <p:spPr>
          <a:xfrm>
            <a:off x="7084193" y="524576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BE2D007-B41C-C09C-1E81-DF78C98F16DC}"/>
              </a:ext>
            </a:extLst>
          </p:cNvPr>
          <p:cNvCxnSpPr/>
          <p:nvPr/>
        </p:nvCxnSpPr>
        <p:spPr>
          <a:xfrm>
            <a:off x="7084193" y="530352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A284904-897A-70CE-47D8-AF721D175BEC}"/>
              </a:ext>
            </a:extLst>
          </p:cNvPr>
          <p:cNvCxnSpPr/>
          <p:nvPr/>
        </p:nvCxnSpPr>
        <p:spPr>
          <a:xfrm>
            <a:off x="7084193" y="536127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37578E-B34A-2DD0-3BF1-2FB094E66506}"/>
              </a:ext>
            </a:extLst>
          </p:cNvPr>
          <p:cNvCxnSpPr/>
          <p:nvPr/>
        </p:nvCxnSpPr>
        <p:spPr>
          <a:xfrm>
            <a:off x="7084193" y="539977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529C03-0597-2C07-883F-B2D94A152B81}"/>
              </a:ext>
            </a:extLst>
          </p:cNvPr>
          <p:cNvCxnSpPr/>
          <p:nvPr/>
        </p:nvCxnSpPr>
        <p:spPr>
          <a:xfrm>
            <a:off x="7084193" y="543827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AD3945-C356-0C3A-8D8B-66008EBCCD38}"/>
              </a:ext>
            </a:extLst>
          </p:cNvPr>
          <p:cNvCxnSpPr/>
          <p:nvPr/>
        </p:nvCxnSpPr>
        <p:spPr>
          <a:xfrm>
            <a:off x="7084193" y="549602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F99EFF2-F8AE-3672-E04C-64234CF9731E}"/>
              </a:ext>
            </a:extLst>
          </p:cNvPr>
          <p:cNvCxnSpPr/>
          <p:nvPr/>
        </p:nvCxnSpPr>
        <p:spPr>
          <a:xfrm>
            <a:off x="7084193" y="554415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695A03-0ECE-AC5A-A67C-6A77903F2C08}"/>
              </a:ext>
            </a:extLst>
          </p:cNvPr>
          <p:cNvCxnSpPr/>
          <p:nvPr/>
        </p:nvCxnSpPr>
        <p:spPr>
          <a:xfrm>
            <a:off x="7084193" y="560190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FCF12E-8C2B-2F61-96FA-A844C1A4AE2A}"/>
              </a:ext>
            </a:extLst>
          </p:cNvPr>
          <p:cNvCxnSpPr/>
          <p:nvPr/>
        </p:nvCxnSpPr>
        <p:spPr>
          <a:xfrm>
            <a:off x="7084193" y="565003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FC3587E-E35C-F208-B5D9-B7B29D1D1675}"/>
              </a:ext>
            </a:extLst>
          </p:cNvPr>
          <p:cNvCxnSpPr/>
          <p:nvPr/>
        </p:nvCxnSpPr>
        <p:spPr>
          <a:xfrm>
            <a:off x="7084193" y="568853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9E40615-97A7-184B-D7D6-D59642F3E182}"/>
              </a:ext>
            </a:extLst>
          </p:cNvPr>
          <p:cNvCxnSpPr/>
          <p:nvPr/>
        </p:nvCxnSpPr>
        <p:spPr>
          <a:xfrm>
            <a:off x="7084193" y="572703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619D43-06A3-AEC1-B2C6-46E8E0B64E7D}"/>
              </a:ext>
            </a:extLst>
          </p:cNvPr>
          <p:cNvCxnSpPr/>
          <p:nvPr/>
        </p:nvCxnSpPr>
        <p:spPr>
          <a:xfrm>
            <a:off x="7084193" y="578478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01B993-8D60-360D-D289-683EB765FD5D}"/>
              </a:ext>
            </a:extLst>
          </p:cNvPr>
          <p:cNvCxnSpPr/>
          <p:nvPr/>
        </p:nvCxnSpPr>
        <p:spPr>
          <a:xfrm>
            <a:off x="7084193" y="583291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90D093-AA2E-0604-5586-BE40F1462452}"/>
              </a:ext>
            </a:extLst>
          </p:cNvPr>
          <p:cNvCxnSpPr/>
          <p:nvPr/>
        </p:nvCxnSpPr>
        <p:spPr>
          <a:xfrm>
            <a:off x="7084193" y="589066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346EFF5-4625-4946-C1CA-48624306A22D}"/>
              </a:ext>
            </a:extLst>
          </p:cNvPr>
          <p:cNvCxnSpPr/>
          <p:nvPr/>
        </p:nvCxnSpPr>
        <p:spPr>
          <a:xfrm>
            <a:off x="7084193" y="596543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6E20D4-6EB7-FE18-17DE-E56F9E11B942}"/>
              </a:ext>
            </a:extLst>
          </p:cNvPr>
          <p:cNvCxnSpPr/>
          <p:nvPr/>
        </p:nvCxnSpPr>
        <p:spPr>
          <a:xfrm>
            <a:off x="7084193" y="600393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A8598-FE78-37A1-AFEC-13FF2DA9ABEF}"/>
              </a:ext>
            </a:extLst>
          </p:cNvPr>
          <p:cNvCxnSpPr/>
          <p:nvPr/>
        </p:nvCxnSpPr>
        <p:spPr>
          <a:xfrm>
            <a:off x="7084193" y="604243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43010B7-41C6-0C2A-B7B3-2376F51203F8}"/>
              </a:ext>
            </a:extLst>
          </p:cNvPr>
          <p:cNvCxnSpPr/>
          <p:nvPr/>
        </p:nvCxnSpPr>
        <p:spPr>
          <a:xfrm>
            <a:off x="7084193" y="6100188"/>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7FC06FA-4507-90B2-9978-E27168D0BF2B}"/>
              </a:ext>
            </a:extLst>
          </p:cNvPr>
          <p:cNvCxnSpPr/>
          <p:nvPr/>
        </p:nvCxnSpPr>
        <p:spPr>
          <a:xfrm>
            <a:off x="7084193" y="614831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77D914-F663-65F8-527C-E7D15912BFC6}"/>
              </a:ext>
            </a:extLst>
          </p:cNvPr>
          <p:cNvCxnSpPr/>
          <p:nvPr/>
        </p:nvCxnSpPr>
        <p:spPr>
          <a:xfrm>
            <a:off x="7084193" y="620606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6710722-9D45-AD8F-7FC6-1A36E2435075}"/>
              </a:ext>
            </a:extLst>
          </p:cNvPr>
          <p:cNvSpPr txBox="1"/>
          <p:nvPr/>
        </p:nvSpPr>
        <p:spPr>
          <a:xfrm>
            <a:off x="7265458" y="3710930"/>
            <a:ext cx="930063" cy="307777"/>
          </a:xfrm>
          <a:prstGeom prst="rect">
            <a:avLst/>
          </a:prstGeom>
          <a:noFill/>
        </p:spPr>
        <p:txBody>
          <a:bodyPr wrap="none" rtlCol="0">
            <a:spAutoFit/>
          </a:bodyPr>
          <a:lstStyle/>
          <a:p>
            <a:r>
              <a:rPr lang="en-US" sz="1400"/>
              <a:t>metadata</a:t>
            </a:r>
          </a:p>
        </p:txBody>
      </p:sp>
      <p:sp>
        <p:nvSpPr>
          <p:cNvPr id="58" name="TextBox 57">
            <a:extLst>
              <a:ext uri="{FF2B5EF4-FFF2-40B4-BE49-F238E27FC236}">
                <a16:creationId xmlns:a16="http://schemas.microsoft.com/office/drawing/2014/main" id="{8539E699-F67C-2D51-572C-95F455D1BE33}"/>
              </a:ext>
            </a:extLst>
          </p:cNvPr>
          <p:cNvSpPr txBox="1"/>
          <p:nvPr/>
        </p:nvSpPr>
        <p:spPr>
          <a:xfrm>
            <a:off x="7487377" y="4954733"/>
            <a:ext cx="551754" cy="307777"/>
          </a:xfrm>
          <a:prstGeom prst="rect">
            <a:avLst/>
          </a:prstGeom>
          <a:noFill/>
        </p:spPr>
        <p:txBody>
          <a:bodyPr wrap="none" rtlCol="0">
            <a:spAutoFit/>
          </a:bodyPr>
          <a:lstStyle/>
          <a:p>
            <a:r>
              <a:rPr lang="en-US" sz="1400">
                <a:highlight>
                  <a:srgbClr val="FFFF00"/>
                </a:highlight>
              </a:rPr>
              <a:t>data</a:t>
            </a:r>
          </a:p>
        </p:txBody>
      </p:sp>
      <p:cxnSp>
        <p:nvCxnSpPr>
          <p:cNvPr id="60" name="Straight Arrow Connector 59">
            <a:extLst>
              <a:ext uri="{FF2B5EF4-FFF2-40B4-BE49-F238E27FC236}">
                <a16:creationId xmlns:a16="http://schemas.microsoft.com/office/drawing/2014/main" id="{92EB5907-4756-6447-D979-F33E18ABF44C}"/>
              </a:ext>
            </a:extLst>
          </p:cNvPr>
          <p:cNvCxnSpPr/>
          <p:nvPr/>
        </p:nvCxnSpPr>
        <p:spPr>
          <a:xfrm>
            <a:off x="3905048" y="509176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DD4AD5-BFC4-9F6D-49F3-BDB719A4A502}"/>
              </a:ext>
            </a:extLst>
          </p:cNvPr>
          <p:cNvCxnSpPr/>
          <p:nvPr/>
        </p:nvCxnSpPr>
        <p:spPr>
          <a:xfrm>
            <a:off x="10263338" y="509176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C4ACFE3-3078-5749-9AC6-09A522498CF8}"/>
              </a:ext>
            </a:extLst>
          </p:cNvPr>
          <p:cNvSpPr txBox="1"/>
          <p:nvPr/>
        </p:nvSpPr>
        <p:spPr>
          <a:xfrm>
            <a:off x="4048355" y="4822257"/>
            <a:ext cx="1005981" cy="523220"/>
          </a:xfrm>
          <a:prstGeom prst="rect">
            <a:avLst/>
          </a:prstGeom>
          <a:noFill/>
        </p:spPr>
        <p:txBody>
          <a:bodyPr wrap="none" rtlCol="0">
            <a:spAutoFit/>
          </a:bodyPr>
          <a:lstStyle/>
          <a:p>
            <a:r>
              <a:rPr lang="en-US" sz="1400"/>
              <a:t>COLDATA</a:t>
            </a:r>
          </a:p>
          <a:p>
            <a:pPr algn="ctr"/>
            <a:r>
              <a:rPr lang="en-US" sz="1400"/>
              <a:t>frames</a:t>
            </a:r>
          </a:p>
        </p:txBody>
      </p:sp>
      <p:sp>
        <p:nvSpPr>
          <p:cNvPr id="63" name="TextBox 62">
            <a:extLst>
              <a:ext uri="{FF2B5EF4-FFF2-40B4-BE49-F238E27FC236}">
                <a16:creationId xmlns:a16="http://schemas.microsoft.com/office/drawing/2014/main" id="{D28D2168-481F-0A47-6CEA-B01960B5FFB4}"/>
              </a:ext>
            </a:extLst>
          </p:cNvPr>
          <p:cNvSpPr txBox="1"/>
          <p:nvPr/>
        </p:nvSpPr>
        <p:spPr>
          <a:xfrm>
            <a:off x="10415683" y="4822257"/>
            <a:ext cx="731289" cy="523220"/>
          </a:xfrm>
          <a:prstGeom prst="rect">
            <a:avLst/>
          </a:prstGeom>
          <a:noFill/>
        </p:spPr>
        <p:txBody>
          <a:bodyPr wrap="none" rtlCol="0">
            <a:spAutoFit/>
          </a:bodyPr>
          <a:lstStyle/>
          <a:p>
            <a:pPr algn="ctr"/>
            <a:r>
              <a:rPr lang="en-US" sz="1400"/>
              <a:t>DAQ</a:t>
            </a:r>
          </a:p>
          <a:p>
            <a:pPr algn="ctr"/>
            <a:r>
              <a:rPr lang="en-US" sz="1400"/>
              <a:t>frames</a:t>
            </a:r>
          </a:p>
        </p:txBody>
      </p:sp>
      <p:sp>
        <p:nvSpPr>
          <p:cNvPr id="65" name="TextBox 64">
            <a:extLst>
              <a:ext uri="{FF2B5EF4-FFF2-40B4-BE49-F238E27FC236}">
                <a16:creationId xmlns:a16="http://schemas.microsoft.com/office/drawing/2014/main" id="{2E7DD5D7-7A78-FF03-3901-CBDAC162F86A}"/>
              </a:ext>
            </a:extLst>
          </p:cNvPr>
          <p:cNvSpPr txBox="1"/>
          <p:nvPr/>
        </p:nvSpPr>
        <p:spPr>
          <a:xfrm>
            <a:off x="567619" y="4087673"/>
            <a:ext cx="3166983" cy="1323439"/>
          </a:xfrm>
          <a:prstGeom prst="rect">
            <a:avLst/>
          </a:prstGeom>
          <a:noFill/>
        </p:spPr>
        <p:txBody>
          <a:bodyPr wrap="square" rtlCol="0">
            <a:spAutoFit/>
          </a:bodyPr>
          <a:lstStyle/>
          <a:p>
            <a:r>
              <a:rPr lang="en-US" sz="2000"/>
              <a:t>But how to access live data &amp; validate the data without modifying existing firmware modules?</a:t>
            </a:r>
          </a:p>
        </p:txBody>
      </p:sp>
    </p:spTree>
    <p:extLst>
      <p:ext uri="{BB962C8B-B14F-4D97-AF65-F5344CB8AC3E}">
        <p14:creationId xmlns:p14="http://schemas.microsoft.com/office/powerpoint/2010/main" val="2923248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NL">
  <a:themeElements>
    <a:clrScheme name="BNL Color Palette">
      <a:dk1>
        <a:srgbClr val="000000"/>
      </a:dk1>
      <a:lt1>
        <a:srgbClr val="FFFFFF"/>
      </a:lt1>
      <a:dk2>
        <a:srgbClr val="000000"/>
      </a:dk2>
      <a:lt2>
        <a:srgbClr val="FFFFFF"/>
      </a:lt2>
      <a:accent1>
        <a:srgbClr val="105C78"/>
      </a:accent1>
      <a:accent2>
        <a:srgbClr val="00ADDC"/>
      </a:accent2>
      <a:accent3>
        <a:srgbClr val="B2D33B"/>
      </a:accent3>
      <a:accent4>
        <a:srgbClr val="F68B1F"/>
      </a:accent4>
      <a:accent5>
        <a:srgbClr val="B72467"/>
      </a:accent5>
      <a:accent6>
        <a:srgbClr val="FFCD34"/>
      </a:accent6>
      <a:hlink>
        <a:srgbClr val="4881C3"/>
      </a:hlink>
      <a:folHlink>
        <a:srgbClr val="51499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L_PPT_Template_2021_Widescreen_Compressed_060121" id="{12E83E08-87E0-F644-89EB-87DEB220AE0B}" vid="{EBE5DD67-AF26-1345-A97E-9F8C3AF25A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2958</TotalTime>
  <Words>2739</Words>
  <Application>Microsoft Office PowerPoint</Application>
  <PresentationFormat>Widescreen</PresentationFormat>
  <Paragraphs>458</Paragraphs>
  <Slides>36</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Calibri Light</vt:lpstr>
      <vt:lpstr>Courier New</vt:lpstr>
      <vt:lpstr>Office Theme</vt:lpstr>
      <vt:lpstr>BNL</vt:lpstr>
      <vt:lpstr>WIB Firmware Development for DAT ColdADC QC</vt:lpstr>
      <vt:lpstr>Outline</vt:lpstr>
      <vt:lpstr>ColdADC QC requirements</vt:lpstr>
      <vt:lpstr>DAT overview</vt:lpstr>
      <vt:lpstr>ColdADC QC Procedure and Test Items based on DAT</vt:lpstr>
      <vt:lpstr>Averager</vt:lpstr>
      <vt:lpstr>Histogram – INL/DNL</vt:lpstr>
      <vt:lpstr>Why modify WIB firmware?</vt:lpstr>
      <vt:lpstr>How to access data besides the spy buffer?</vt:lpstr>
      <vt:lpstr>Modified frame builder to access raw streaming data</vt:lpstr>
      <vt:lpstr>Firmware additions</vt:lpstr>
      <vt:lpstr>Accumulator (Averager) firmware module</vt:lpstr>
      <vt:lpstr>Accumulator results</vt:lpstr>
      <vt:lpstr>Histogram firmware module</vt:lpstr>
      <vt:lpstr>Histogram firmware module</vt:lpstr>
      <vt:lpstr>Histogram hardware setup</vt:lpstr>
      <vt:lpstr>Realtime Histogram Testing and Analysis</vt:lpstr>
      <vt:lpstr>Normalization (Preliminary, ColdADC calibrated)</vt:lpstr>
      <vt:lpstr>Normalization (Preliminary, ColdADC uncalibrated)</vt:lpstr>
      <vt:lpstr>WIB registers used – config register bank</vt:lpstr>
      <vt:lpstr>WIB registers used – status register bank</vt:lpstr>
      <vt:lpstr>Resource utilization increase</vt:lpstr>
      <vt:lpstr>To-do list</vt:lpstr>
      <vt:lpstr>Summary</vt:lpstr>
      <vt:lpstr>PowerPoint Presentation</vt:lpstr>
      <vt:lpstr>PowerPoint Presentation</vt:lpstr>
      <vt:lpstr>AXI memory mapping</vt:lpstr>
      <vt:lpstr>AXI memory mapping</vt:lpstr>
      <vt:lpstr>Histogram results</vt:lpstr>
      <vt:lpstr>Histogram results</vt:lpstr>
      <vt:lpstr>Spy buffer vs. histogram comparison</vt:lpstr>
      <vt:lpstr>Backup slide: Vivado firmware schematic</vt:lpstr>
      <vt:lpstr>PowerPoint Presentation</vt:lpstr>
      <vt:lpstr>Accumulator software (still in development) </vt:lpstr>
      <vt:lpstr>Histogram software (still in development) </vt:lpstr>
      <vt:lpstr>Faster spy buffer decoding using DUNEDAQ C++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Donohue, Jillian</dc:creator>
  <cp:lastModifiedBy>Donohue, Jillian</cp:lastModifiedBy>
  <cp:revision>8</cp:revision>
  <dcterms:created xsi:type="dcterms:W3CDTF">2022-09-01T19:06:11Z</dcterms:created>
  <dcterms:modified xsi:type="dcterms:W3CDTF">2023-12-19T23:04:05Z</dcterms:modified>
</cp:coreProperties>
</file>